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3" r:id="rId7"/>
    <p:sldId id="264" r:id="rId8"/>
    <p:sldId id="265" r:id="rId9"/>
    <p:sldId id="266" r:id="rId10"/>
    <p:sldId id="267" r:id="rId11"/>
    <p:sldId id="269" r:id="rId12"/>
    <p:sldId id="268" r:id="rId13"/>
    <p:sldId id="271" r:id="rId14"/>
    <p:sldId id="272" r:id="rId15"/>
    <p:sldId id="270" r:id="rId16"/>
    <p:sldId id="274" r:id="rId17"/>
    <p:sldId id="275" r:id="rId1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34" autoAdjust="0"/>
    <p:restoredTop sz="98975" autoAdjust="0"/>
  </p:normalViewPr>
  <p:slideViewPr>
    <p:cSldViewPr>
      <p:cViewPr varScale="1">
        <p:scale>
          <a:sx n="56" d="100"/>
          <a:sy n="56" d="100"/>
        </p:scale>
        <p:origin x="-90" y="-7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E7C364-CC17-4B4C-AC01-5D62852C4FA6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CAA55E-7CBF-46A1-A104-F42840C51D3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6634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2948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2175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0967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2199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25812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395695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5588" y="1196975"/>
            <a:ext cx="4240212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241800" cy="4859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8555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2067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9949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05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01038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78501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422603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37441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32588" y="233363"/>
            <a:ext cx="2157412" cy="58229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55588" y="233363"/>
            <a:ext cx="6324600" cy="58229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00018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5588" y="233363"/>
            <a:ext cx="8634412" cy="823912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255588" y="1196975"/>
            <a:ext cx="4240212" cy="4859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196975"/>
            <a:ext cx="4241800" cy="4859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877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8374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6663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401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069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294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1928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7011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CBC3C-EDAC-47D3-BF14-B0716A28DCCF}" type="datetimeFigureOut">
              <a:rPr lang="de-DE" smtClean="0"/>
              <a:t>30.06.2011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66E08-FB6F-418C-A68C-4FEFF902F0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1840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2"/>
          <p:cNvSpPr>
            <a:spLocks noChangeArrowheads="1"/>
          </p:cNvSpPr>
          <p:nvPr/>
        </p:nvSpPr>
        <p:spPr bwMode="auto">
          <a:xfrm>
            <a:off x="242888" y="6591300"/>
            <a:ext cx="6846887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447675" algn="l"/>
                <a:tab pos="2238375" algn="l"/>
              </a:tabLst>
            </a:pPr>
            <a:fld id="{75A4A50B-6792-4786-868F-6CF14CEFAB80}" type="slidenum">
              <a:rPr sz="800" noProof="1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tabLst>
                  <a:tab pos="447675" algn="l"/>
                  <a:tab pos="2238375" algn="l"/>
                </a:tabLst>
              </a:pPr>
              <a:t>‹Nr.›</a:t>
            </a:fld>
            <a:r>
              <a:rPr lang="fi-FI" sz="800" smtClean="0">
                <a:solidFill>
                  <a:srgbClr val="000000"/>
                </a:solidFill>
              </a:rPr>
              <a:t>	</a:t>
            </a:r>
            <a:r>
              <a:rPr lang="en-GB" sz="800" smtClean="0">
                <a:solidFill>
                  <a:srgbClr val="000000"/>
                </a:solidFill>
              </a:rPr>
              <a:t>© Nokia Siemens Networks</a:t>
            </a:r>
            <a:endParaRPr lang="en-GB" sz="800" noProof="1" smtClean="0">
              <a:solidFill>
                <a:srgbClr val="000000"/>
              </a:solidFill>
            </a:endParaRPr>
          </a:p>
        </p:txBody>
      </p:sp>
      <p:sp>
        <p:nvSpPr>
          <p:cNvPr id="5447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5588" y="1196975"/>
            <a:ext cx="8634412" cy="4859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54477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55588" y="233363"/>
            <a:ext cx="8634412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544774" name="Picture 6" descr="NSNrgb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">
          <a:xfrm>
            <a:off x="7837488" y="6243638"/>
            <a:ext cx="1055687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44775" name="Object 7"/>
          <p:cNvGraphicFramePr>
            <a:graphicFrameLocks noChangeAspect="1"/>
          </p:cNvGraphicFramePr>
          <p:nvPr userDrawn="1"/>
        </p:nvGraphicFramePr>
        <p:xfrm>
          <a:off x="7620000" y="0"/>
          <a:ext cx="1524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Image" r:id="rId16" imgW="1523272" imgH="634697" progId="Photoshop.Image.9">
                  <p:embed/>
                </p:oleObj>
              </mc:Choice>
              <mc:Fallback>
                <p:oleObj name="Image" r:id="rId16" imgW="1523272" imgH="634697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0" y="0"/>
                        <a:ext cx="15240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2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rgbClr val="00CC99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81409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2"/>
          </a:solidFill>
          <a:latin typeface="Arial" charset="0"/>
        </a:defRPr>
      </a:lvl9pPr>
    </p:titleStyle>
    <p:bodyStyle>
      <a:lvl1pPr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10000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269875" indent="-268288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10000"/>
        <a:buChar char="•"/>
        <a:defRPr sz="2400">
          <a:solidFill>
            <a:schemeClr val="tx1"/>
          </a:solidFill>
          <a:latin typeface="+mn-lt"/>
        </a:defRPr>
      </a:lvl2pPr>
      <a:lvl3pPr marL="677863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10000"/>
        <a:buFont typeface="Arial" charset="0"/>
        <a:buChar char="–"/>
        <a:defRPr sz="2000">
          <a:solidFill>
            <a:schemeClr val="tx1"/>
          </a:solidFill>
          <a:latin typeface="+mn-lt"/>
        </a:defRPr>
      </a:lvl3pPr>
      <a:lvl4pPr marL="1085850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10000"/>
        <a:buFont typeface="Arial" charset="0"/>
        <a:buChar char="▪"/>
        <a:defRPr>
          <a:solidFill>
            <a:schemeClr val="tx1"/>
          </a:solidFill>
          <a:latin typeface="+mn-lt"/>
        </a:defRPr>
      </a:lvl4pPr>
      <a:lvl5pPr marL="1493838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10000"/>
        <a:buChar char="•"/>
        <a:defRPr sz="1600">
          <a:solidFill>
            <a:schemeClr val="tx1"/>
          </a:solidFill>
          <a:latin typeface="+mn-lt"/>
        </a:defRPr>
      </a:lvl5pPr>
      <a:lvl6pPr marL="1951038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10000"/>
        <a:buChar char="•"/>
        <a:defRPr sz="1600">
          <a:solidFill>
            <a:schemeClr val="tx1"/>
          </a:solidFill>
          <a:latin typeface="+mn-lt"/>
        </a:defRPr>
      </a:lvl6pPr>
      <a:lvl7pPr marL="2408238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10000"/>
        <a:buChar char="•"/>
        <a:defRPr sz="1600">
          <a:solidFill>
            <a:schemeClr val="tx1"/>
          </a:solidFill>
          <a:latin typeface="+mn-lt"/>
        </a:defRPr>
      </a:lvl7pPr>
      <a:lvl8pPr marL="2865438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10000"/>
        <a:buChar char="•"/>
        <a:defRPr sz="1600">
          <a:solidFill>
            <a:schemeClr val="tx1"/>
          </a:solidFill>
          <a:latin typeface="+mn-lt"/>
        </a:defRPr>
      </a:lvl8pPr>
      <a:lvl9pPr marL="3322638" indent="-2286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chemeClr val="accent2"/>
        </a:buClr>
        <a:buSzPct val="110000"/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de.wikipedia.org/wiki/Europ%C3%A4isches_Institut_f%C3%BCr_Telekommunikationsnormen" TargetMode="External"/><Relationship Id="rId13" Type="http://schemas.openxmlformats.org/officeDocument/2006/relationships/hyperlink" Target="http://de.wikipedia.org/wiki/International_Telecommunication_Union" TargetMode="External"/><Relationship Id="rId3" Type="http://schemas.openxmlformats.org/officeDocument/2006/relationships/hyperlink" Target="http://de.wikipedia.org/wiki/Alexander_Graham_Bell" TargetMode="External"/><Relationship Id="rId7" Type="http://schemas.openxmlformats.org/officeDocument/2006/relationships/hyperlink" Target="http://www.elektronik-kompendium.de/sites/kom/0312291.htm" TargetMode="External"/><Relationship Id="rId12" Type="http://schemas.openxmlformats.org/officeDocument/2006/relationships/hyperlink" Target="http://www.google.de/patents?hl=de&amp;lr=&amp;vid=USPAT6842455&amp;id=p3gVAAAAEBAJ&amp;oi=fnd&amp;dq=contiguous+concatenation+and+virtual+concatenation&amp;printsec=abstract#v=onepage&amp;q=contiguous%20concatenation%20and%20virtual%20concatenation&amp;f=false" TargetMode="External"/><Relationship Id="rId2" Type="http://schemas.openxmlformats.org/officeDocument/2006/relationships/hyperlink" Target="http://de.wikipedia.org/wiki/Philipp_Reis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de.wikipedia.org/wiki/Ansi" TargetMode="External"/><Relationship Id="rId11" Type="http://schemas.openxmlformats.org/officeDocument/2006/relationships/hyperlink" Target="http://de.wikipedia.org/wiki/Synchrone_Digitale_Hierarchie" TargetMode="External"/><Relationship Id="rId5" Type="http://schemas.openxmlformats.org/officeDocument/2006/relationships/hyperlink" Target="http://www.keffli.de/site/entw-uet.html" TargetMode="External"/><Relationship Id="rId10" Type="http://schemas.openxmlformats.org/officeDocument/2006/relationships/hyperlink" Target="http://de.wikipedia.org/wiki/PCM30" TargetMode="External"/><Relationship Id="rId4" Type="http://schemas.openxmlformats.org/officeDocument/2006/relationships/hyperlink" Target="http://en.wikipedia.org/wiki/Alec_Reeves" TargetMode="External"/><Relationship Id="rId9" Type="http://schemas.openxmlformats.org/officeDocument/2006/relationships/hyperlink" Target="http://www.elektronik-kompendium.de/sites/kom/0411251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de/d/d0/Reis-telephone-zeichnung_1.jpg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hyperlink" Target="http://upload.wikimedia.org/wikipedia/commons/8/85/1876_Bell_Speaking_into_Telephone.jpg" TargetMode="Externa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628800"/>
            <a:ext cx="7772400" cy="1470025"/>
          </a:xfrm>
        </p:spPr>
        <p:txBody>
          <a:bodyPr>
            <a:normAutofit/>
          </a:bodyPr>
          <a:lstStyle/>
          <a:p>
            <a:r>
              <a:rPr lang="de-DE" dirty="0" smtClean="0"/>
              <a:t>SDH-Technologie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384575"/>
            <a:ext cx="6296744" cy="694928"/>
          </a:xfrm>
        </p:spPr>
        <p:txBody>
          <a:bodyPr/>
          <a:lstStyle/>
          <a:p>
            <a:r>
              <a:rPr lang="de-DE" dirty="0" smtClean="0"/>
              <a:t>(</a:t>
            </a:r>
            <a:r>
              <a:rPr lang="de-DE" dirty="0" err="1" smtClean="0"/>
              <a:t>Synchronous</a:t>
            </a:r>
            <a:r>
              <a:rPr lang="de-DE" dirty="0" smtClean="0"/>
              <a:t> Digital </a:t>
            </a:r>
            <a:r>
              <a:rPr lang="de-DE" dirty="0" err="1" smtClean="0"/>
              <a:t>Hierarchy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2051720" y="5087615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DVT – Referat am 30.05.2011 von Baris Karabacak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998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4"/>
          <p:cNvSpPr>
            <a:spLocks/>
          </p:cNvSpPr>
          <p:nvPr/>
        </p:nvSpPr>
        <p:spPr bwMode="auto">
          <a:xfrm>
            <a:off x="2010551" y="2302176"/>
            <a:ext cx="443050" cy="241904"/>
          </a:xfrm>
          <a:custGeom>
            <a:avLst/>
            <a:gdLst>
              <a:gd name="T0" fmla="*/ 0 w 261"/>
              <a:gd name="T1" fmla="*/ 0 h 131"/>
              <a:gd name="T2" fmla="*/ 260 w 261"/>
              <a:gd name="T3" fmla="*/ 0 h 131"/>
              <a:gd name="T4" fmla="*/ 260 w 261"/>
              <a:gd name="T5" fmla="*/ 130 h 131"/>
              <a:gd name="T6" fmla="*/ 0 w 261"/>
              <a:gd name="T7" fmla="*/ 130 h 131"/>
              <a:gd name="T8" fmla="*/ 0 w 261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131">
                <a:moveTo>
                  <a:pt x="0" y="0"/>
                </a:moveTo>
                <a:lnTo>
                  <a:pt x="260" y="0"/>
                </a:lnTo>
                <a:lnTo>
                  <a:pt x="260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solidFill>
            <a:srgbClr val="B00A51"/>
          </a:solidFill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1957238" y="2307716"/>
            <a:ext cx="441211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AU-4</a:t>
            </a: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2685237" y="2302176"/>
            <a:ext cx="430181" cy="241904"/>
          </a:xfrm>
          <a:custGeom>
            <a:avLst/>
            <a:gdLst>
              <a:gd name="T0" fmla="*/ 0 w 254"/>
              <a:gd name="T1" fmla="*/ 0 h 131"/>
              <a:gd name="T2" fmla="*/ 253 w 254"/>
              <a:gd name="T3" fmla="*/ 0 h 131"/>
              <a:gd name="T4" fmla="*/ 253 w 254"/>
              <a:gd name="T5" fmla="*/ 130 h 131"/>
              <a:gd name="T6" fmla="*/ 0 w 254"/>
              <a:gd name="T7" fmla="*/ 130 h 131"/>
              <a:gd name="T8" fmla="*/ 0 w 254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31">
                <a:moveTo>
                  <a:pt x="0" y="0"/>
                </a:moveTo>
                <a:lnTo>
                  <a:pt x="253" y="0"/>
                </a:lnTo>
                <a:lnTo>
                  <a:pt x="253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2600671" y="2320642"/>
            <a:ext cx="432019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VC-4</a:t>
            </a: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6709452" y="5131312"/>
            <a:ext cx="549676" cy="241904"/>
          </a:xfrm>
          <a:custGeom>
            <a:avLst/>
            <a:gdLst>
              <a:gd name="T0" fmla="*/ 0 w 323"/>
              <a:gd name="T1" fmla="*/ 0 h 131"/>
              <a:gd name="T2" fmla="*/ 322 w 323"/>
              <a:gd name="T3" fmla="*/ 0 h 131"/>
              <a:gd name="T4" fmla="*/ 322 w 323"/>
              <a:gd name="T5" fmla="*/ 130 h 131"/>
              <a:gd name="T6" fmla="*/ 0 w 323"/>
              <a:gd name="T7" fmla="*/ 130 h 131"/>
              <a:gd name="T8" fmla="*/ 0 w 32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1">
                <a:moveTo>
                  <a:pt x="0" y="0"/>
                </a:moveTo>
                <a:lnTo>
                  <a:pt x="322" y="0"/>
                </a:lnTo>
                <a:lnTo>
                  <a:pt x="322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737028" y="5135005"/>
            <a:ext cx="365838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C-4</a:t>
            </a:r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5105130" y="4484507"/>
            <a:ext cx="545999" cy="241904"/>
          </a:xfrm>
          <a:custGeom>
            <a:avLst/>
            <a:gdLst>
              <a:gd name="T0" fmla="*/ 0 w 322"/>
              <a:gd name="T1" fmla="*/ 0 h 131"/>
              <a:gd name="T2" fmla="*/ 321 w 322"/>
              <a:gd name="T3" fmla="*/ 0 h 131"/>
              <a:gd name="T4" fmla="*/ 321 w 322"/>
              <a:gd name="T5" fmla="*/ 130 h 131"/>
              <a:gd name="T6" fmla="*/ 0 w 322"/>
              <a:gd name="T7" fmla="*/ 130 h 131"/>
              <a:gd name="T8" fmla="*/ 0 w 322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131">
                <a:moveTo>
                  <a:pt x="0" y="0"/>
                </a:moveTo>
                <a:lnTo>
                  <a:pt x="321" y="0"/>
                </a:lnTo>
                <a:lnTo>
                  <a:pt x="321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solidFill>
            <a:srgbClr val="B00A51"/>
          </a:solidFill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112484" y="4482660"/>
            <a:ext cx="424666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00A5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TU-3</a:t>
            </a:r>
          </a:p>
        </p:txBody>
      </p:sp>
      <p:sp>
        <p:nvSpPr>
          <p:cNvPr id="27" name="Freeform 12"/>
          <p:cNvSpPr>
            <a:spLocks/>
          </p:cNvSpPr>
          <p:nvPr/>
        </p:nvSpPr>
        <p:spPr bwMode="auto">
          <a:xfrm>
            <a:off x="5857028" y="4484507"/>
            <a:ext cx="547837" cy="241904"/>
          </a:xfrm>
          <a:custGeom>
            <a:avLst/>
            <a:gdLst>
              <a:gd name="T0" fmla="*/ 0 w 323"/>
              <a:gd name="T1" fmla="*/ 0 h 131"/>
              <a:gd name="T2" fmla="*/ 322 w 323"/>
              <a:gd name="T3" fmla="*/ 0 h 131"/>
              <a:gd name="T4" fmla="*/ 322 w 323"/>
              <a:gd name="T5" fmla="*/ 130 h 131"/>
              <a:gd name="T6" fmla="*/ 0 w 323"/>
              <a:gd name="T7" fmla="*/ 130 h 131"/>
              <a:gd name="T8" fmla="*/ 0 w 32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1">
                <a:moveTo>
                  <a:pt x="0" y="0"/>
                </a:moveTo>
                <a:lnTo>
                  <a:pt x="322" y="0"/>
                </a:lnTo>
                <a:lnTo>
                  <a:pt x="322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5831290" y="4501126"/>
            <a:ext cx="432019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VC-3</a:t>
            </a:r>
          </a:p>
        </p:txBody>
      </p:sp>
      <p:sp>
        <p:nvSpPr>
          <p:cNvPr id="29" name="Freeform 14"/>
          <p:cNvSpPr>
            <a:spLocks/>
          </p:cNvSpPr>
          <p:nvPr/>
        </p:nvSpPr>
        <p:spPr bwMode="auto">
          <a:xfrm>
            <a:off x="5867474" y="2302176"/>
            <a:ext cx="547837" cy="241904"/>
          </a:xfrm>
          <a:custGeom>
            <a:avLst/>
            <a:gdLst>
              <a:gd name="T0" fmla="*/ 0 w 323"/>
              <a:gd name="T1" fmla="*/ 0 h 131"/>
              <a:gd name="T2" fmla="*/ 322 w 323"/>
              <a:gd name="T3" fmla="*/ 0 h 131"/>
              <a:gd name="T4" fmla="*/ 322 w 323"/>
              <a:gd name="T5" fmla="*/ 130 h 131"/>
              <a:gd name="T6" fmla="*/ 0 w 323"/>
              <a:gd name="T7" fmla="*/ 130 h 131"/>
              <a:gd name="T8" fmla="*/ 0 w 32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1">
                <a:moveTo>
                  <a:pt x="0" y="0"/>
                </a:moveTo>
                <a:lnTo>
                  <a:pt x="322" y="0"/>
                </a:lnTo>
                <a:lnTo>
                  <a:pt x="322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5788423" y="2320642"/>
            <a:ext cx="494524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>
                <a:solidFill>
                  <a:srgbClr val="000000"/>
                </a:solidFill>
                <a:latin typeface="Rotis Sans Serif for Nokia" pitchFamily="34" charset="0"/>
              </a:rPr>
              <a:t>VC-12</a:t>
            </a:r>
          </a:p>
        </p:txBody>
      </p:sp>
      <p:sp>
        <p:nvSpPr>
          <p:cNvPr id="31" name="Freeform 16"/>
          <p:cNvSpPr>
            <a:spLocks/>
          </p:cNvSpPr>
          <p:nvPr/>
        </p:nvSpPr>
        <p:spPr bwMode="auto">
          <a:xfrm>
            <a:off x="6698422" y="2302176"/>
            <a:ext cx="547837" cy="241904"/>
          </a:xfrm>
          <a:custGeom>
            <a:avLst/>
            <a:gdLst>
              <a:gd name="T0" fmla="*/ 0 w 323"/>
              <a:gd name="T1" fmla="*/ 0 h 131"/>
              <a:gd name="T2" fmla="*/ 322 w 323"/>
              <a:gd name="T3" fmla="*/ 0 h 131"/>
              <a:gd name="T4" fmla="*/ 322 w 323"/>
              <a:gd name="T5" fmla="*/ 130 h 131"/>
              <a:gd name="T6" fmla="*/ 0 w 323"/>
              <a:gd name="T7" fmla="*/ 130 h 131"/>
              <a:gd name="T8" fmla="*/ 0 w 32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1">
                <a:moveTo>
                  <a:pt x="0" y="0"/>
                </a:moveTo>
                <a:lnTo>
                  <a:pt x="322" y="0"/>
                </a:lnTo>
                <a:lnTo>
                  <a:pt x="322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6685553" y="2320642"/>
            <a:ext cx="428343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>
                <a:solidFill>
                  <a:srgbClr val="000000"/>
                </a:solidFill>
                <a:latin typeface="Rotis Sans Serif for Nokia" pitchFamily="34" charset="0"/>
              </a:rPr>
              <a:t>C-12</a:t>
            </a:r>
          </a:p>
        </p:txBody>
      </p:sp>
      <p:sp>
        <p:nvSpPr>
          <p:cNvPr id="35" name="Freeform 20"/>
          <p:cNvSpPr>
            <a:spLocks/>
          </p:cNvSpPr>
          <p:nvPr/>
        </p:nvSpPr>
        <p:spPr bwMode="auto">
          <a:xfrm>
            <a:off x="6699006" y="4484507"/>
            <a:ext cx="549676" cy="241904"/>
          </a:xfrm>
          <a:custGeom>
            <a:avLst/>
            <a:gdLst>
              <a:gd name="T0" fmla="*/ 0 w 323"/>
              <a:gd name="T1" fmla="*/ 0 h 131"/>
              <a:gd name="T2" fmla="*/ 322 w 323"/>
              <a:gd name="T3" fmla="*/ 0 h 131"/>
              <a:gd name="T4" fmla="*/ 322 w 323"/>
              <a:gd name="T5" fmla="*/ 130 h 131"/>
              <a:gd name="T6" fmla="*/ 0 w 323"/>
              <a:gd name="T7" fmla="*/ 130 h 131"/>
              <a:gd name="T8" fmla="*/ 0 w 32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1">
                <a:moveTo>
                  <a:pt x="0" y="0"/>
                </a:moveTo>
                <a:lnTo>
                  <a:pt x="322" y="0"/>
                </a:lnTo>
                <a:lnTo>
                  <a:pt x="322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32" name="Rectangle 22"/>
          <p:cNvSpPr>
            <a:spLocks noChangeArrowheads="1"/>
          </p:cNvSpPr>
          <p:nvPr/>
        </p:nvSpPr>
        <p:spPr bwMode="auto">
          <a:xfrm>
            <a:off x="6727503" y="4499860"/>
            <a:ext cx="364777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>
                <a:solidFill>
                  <a:srgbClr val="000000"/>
                </a:solidFill>
                <a:latin typeface="Rotis Sans Serif for Nokia" pitchFamily="34" charset="0"/>
              </a:rPr>
              <a:t>C-3</a:t>
            </a:r>
          </a:p>
        </p:txBody>
      </p:sp>
      <p:sp>
        <p:nvSpPr>
          <p:cNvPr id="135" name="Rectangle 25"/>
          <p:cNvSpPr>
            <a:spLocks noChangeArrowheads="1"/>
          </p:cNvSpPr>
          <p:nvPr/>
        </p:nvSpPr>
        <p:spPr bwMode="auto">
          <a:xfrm>
            <a:off x="6732240" y="4915288"/>
            <a:ext cx="1356141" cy="259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r>
              <a:rPr lang="de-DE" sz="1100" dirty="0"/>
              <a:t>139,264 </a:t>
            </a:r>
            <a:r>
              <a:rPr lang="de-DE" sz="1100" dirty="0" err="1"/>
              <a:t>Mbit</a:t>
            </a:r>
            <a:r>
              <a:rPr lang="de-DE" sz="1100" dirty="0"/>
              <a:t>/s </a:t>
            </a:r>
            <a:r>
              <a:rPr lang="de-DE" sz="1100" dirty="0" smtClean="0"/>
              <a:t> (E4)</a:t>
            </a:r>
            <a:endParaRPr lang="de-DE" sz="1100" dirty="0"/>
          </a:p>
        </p:txBody>
      </p:sp>
      <p:sp>
        <p:nvSpPr>
          <p:cNvPr id="37" name="Freeform 26"/>
          <p:cNvSpPr>
            <a:spLocks/>
          </p:cNvSpPr>
          <p:nvPr/>
        </p:nvSpPr>
        <p:spPr bwMode="auto">
          <a:xfrm>
            <a:off x="1793622" y="2381579"/>
            <a:ext cx="204060" cy="44318"/>
          </a:xfrm>
          <a:custGeom>
            <a:avLst/>
            <a:gdLst>
              <a:gd name="T0" fmla="*/ 0 w 121"/>
              <a:gd name="T1" fmla="*/ 23 h 24"/>
              <a:gd name="T2" fmla="*/ 0 w 121"/>
              <a:gd name="T3" fmla="*/ 0 h 24"/>
              <a:gd name="T4" fmla="*/ 120 w 121"/>
              <a:gd name="T5" fmla="*/ 0 h 24"/>
              <a:gd name="T6" fmla="*/ 120 w 121"/>
              <a:gd name="T7" fmla="*/ 23 h 24"/>
              <a:gd name="T8" fmla="*/ 0 w 121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24">
                <a:moveTo>
                  <a:pt x="0" y="23"/>
                </a:moveTo>
                <a:lnTo>
                  <a:pt x="0" y="0"/>
                </a:lnTo>
                <a:lnTo>
                  <a:pt x="120" y="0"/>
                </a:lnTo>
                <a:lnTo>
                  <a:pt x="120" y="23"/>
                </a:lnTo>
                <a:lnTo>
                  <a:pt x="0" y="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8" name="Freeform 27"/>
          <p:cNvSpPr>
            <a:spLocks/>
          </p:cNvSpPr>
          <p:nvPr/>
        </p:nvSpPr>
        <p:spPr bwMode="auto">
          <a:xfrm>
            <a:off x="1243946" y="2302176"/>
            <a:ext cx="549676" cy="241904"/>
          </a:xfrm>
          <a:custGeom>
            <a:avLst/>
            <a:gdLst>
              <a:gd name="T0" fmla="*/ 0 w 323"/>
              <a:gd name="T1" fmla="*/ 0 h 131"/>
              <a:gd name="T2" fmla="*/ 322 w 323"/>
              <a:gd name="T3" fmla="*/ 0 h 131"/>
              <a:gd name="T4" fmla="*/ 322 w 323"/>
              <a:gd name="T5" fmla="*/ 130 h 131"/>
              <a:gd name="T6" fmla="*/ 0 w 323"/>
              <a:gd name="T7" fmla="*/ 130 h 131"/>
              <a:gd name="T8" fmla="*/ 0 w 32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1">
                <a:moveTo>
                  <a:pt x="0" y="0"/>
                </a:moveTo>
                <a:lnTo>
                  <a:pt x="322" y="0"/>
                </a:lnTo>
                <a:lnTo>
                  <a:pt x="322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9" name="Rectangle 28"/>
          <p:cNvSpPr>
            <a:spLocks noChangeArrowheads="1"/>
          </p:cNvSpPr>
          <p:nvPr/>
        </p:nvSpPr>
        <p:spPr bwMode="auto">
          <a:xfrm>
            <a:off x="1157543" y="2305869"/>
            <a:ext cx="511070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STM-1</a:t>
            </a:r>
          </a:p>
        </p:txBody>
      </p:sp>
      <p:sp>
        <p:nvSpPr>
          <p:cNvPr id="40" name="Freeform 29"/>
          <p:cNvSpPr>
            <a:spLocks/>
          </p:cNvSpPr>
          <p:nvPr/>
        </p:nvSpPr>
        <p:spPr bwMode="auto">
          <a:xfrm>
            <a:off x="5867474" y="1539533"/>
            <a:ext cx="547837" cy="241904"/>
          </a:xfrm>
          <a:custGeom>
            <a:avLst/>
            <a:gdLst>
              <a:gd name="T0" fmla="*/ 0 w 323"/>
              <a:gd name="T1" fmla="*/ 0 h 131"/>
              <a:gd name="T2" fmla="*/ 322 w 323"/>
              <a:gd name="T3" fmla="*/ 0 h 131"/>
              <a:gd name="T4" fmla="*/ 322 w 323"/>
              <a:gd name="T5" fmla="*/ 130 h 131"/>
              <a:gd name="T6" fmla="*/ 0 w 323"/>
              <a:gd name="T7" fmla="*/ 130 h 131"/>
              <a:gd name="T8" fmla="*/ 0 w 32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1">
                <a:moveTo>
                  <a:pt x="0" y="0"/>
                </a:moveTo>
                <a:lnTo>
                  <a:pt x="322" y="0"/>
                </a:lnTo>
                <a:lnTo>
                  <a:pt x="322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5788423" y="1557999"/>
            <a:ext cx="496363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VC-12</a:t>
            </a:r>
          </a:p>
        </p:txBody>
      </p:sp>
      <p:sp>
        <p:nvSpPr>
          <p:cNvPr id="42" name="Freeform 31"/>
          <p:cNvSpPr>
            <a:spLocks/>
          </p:cNvSpPr>
          <p:nvPr/>
        </p:nvSpPr>
        <p:spPr bwMode="auto">
          <a:xfrm>
            <a:off x="6698422" y="1539533"/>
            <a:ext cx="547837" cy="241904"/>
          </a:xfrm>
          <a:custGeom>
            <a:avLst/>
            <a:gdLst>
              <a:gd name="T0" fmla="*/ 0 w 323"/>
              <a:gd name="T1" fmla="*/ 0 h 131"/>
              <a:gd name="T2" fmla="*/ 322 w 323"/>
              <a:gd name="T3" fmla="*/ 0 h 131"/>
              <a:gd name="T4" fmla="*/ 322 w 323"/>
              <a:gd name="T5" fmla="*/ 130 h 131"/>
              <a:gd name="T6" fmla="*/ 0 w 323"/>
              <a:gd name="T7" fmla="*/ 130 h 131"/>
              <a:gd name="T8" fmla="*/ 0 w 323"/>
              <a:gd name="T9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1">
                <a:moveTo>
                  <a:pt x="0" y="0"/>
                </a:moveTo>
                <a:lnTo>
                  <a:pt x="322" y="0"/>
                </a:lnTo>
                <a:lnTo>
                  <a:pt x="322" y="130"/>
                </a:lnTo>
                <a:lnTo>
                  <a:pt x="0" y="130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3" name="Rectangle 32"/>
          <p:cNvSpPr>
            <a:spLocks noChangeArrowheads="1"/>
          </p:cNvSpPr>
          <p:nvPr/>
        </p:nvSpPr>
        <p:spPr bwMode="auto">
          <a:xfrm>
            <a:off x="6685553" y="1557999"/>
            <a:ext cx="428343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C-12</a:t>
            </a:r>
          </a:p>
        </p:txBody>
      </p:sp>
      <p:sp>
        <p:nvSpPr>
          <p:cNvPr id="44" name="Freeform 33"/>
          <p:cNvSpPr>
            <a:spLocks/>
          </p:cNvSpPr>
          <p:nvPr/>
        </p:nvSpPr>
        <p:spPr bwMode="auto">
          <a:xfrm>
            <a:off x="5115576" y="3120217"/>
            <a:ext cx="545999" cy="243750"/>
          </a:xfrm>
          <a:custGeom>
            <a:avLst/>
            <a:gdLst>
              <a:gd name="T0" fmla="*/ 0 w 322"/>
              <a:gd name="T1" fmla="*/ 0 h 132"/>
              <a:gd name="T2" fmla="*/ 321 w 322"/>
              <a:gd name="T3" fmla="*/ 0 h 132"/>
              <a:gd name="T4" fmla="*/ 321 w 322"/>
              <a:gd name="T5" fmla="*/ 131 h 132"/>
              <a:gd name="T6" fmla="*/ 0 w 322"/>
              <a:gd name="T7" fmla="*/ 131 h 132"/>
              <a:gd name="T8" fmla="*/ 0 w 322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132">
                <a:moveTo>
                  <a:pt x="0" y="0"/>
                </a:moveTo>
                <a:lnTo>
                  <a:pt x="321" y="0"/>
                </a:lnTo>
                <a:lnTo>
                  <a:pt x="321" y="131"/>
                </a:lnTo>
                <a:lnTo>
                  <a:pt x="0" y="131"/>
                </a:lnTo>
                <a:lnTo>
                  <a:pt x="0" y="0"/>
                </a:lnTo>
              </a:path>
            </a:pathLst>
          </a:custGeom>
          <a:solidFill>
            <a:srgbClr val="B00A51"/>
          </a:solidFill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5" name="Rectangle 34"/>
          <p:cNvSpPr>
            <a:spLocks noChangeArrowheads="1"/>
          </p:cNvSpPr>
          <p:nvPr/>
        </p:nvSpPr>
        <p:spPr bwMode="auto">
          <a:xfrm>
            <a:off x="5095354" y="3116523"/>
            <a:ext cx="487171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TU-12</a:t>
            </a:r>
          </a:p>
        </p:txBody>
      </p:sp>
      <p:sp>
        <p:nvSpPr>
          <p:cNvPr id="46" name="Freeform 35"/>
          <p:cNvSpPr>
            <a:spLocks/>
          </p:cNvSpPr>
          <p:nvPr/>
        </p:nvSpPr>
        <p:spPr bwMode="auto">
          <a:xfrm>
            <a:off x="5880342" y="3120217"/>
            <a:ext cx="545999" cy="243750"/>
          </a:xfrm>
          <a:custGeom>
            <a:avLst/>
            <a:gdLst>
              <a:gd name="T0" fmla="*/ 0 w 322"/>
              <a:gd name="T1" fmla="*/ 0 h 132"/>
              <a:gd name="T2" fmla="*/ 321 w 322"/>
              <a:gd name="T3" fmla="*/ 0 h 132"/>
              <a:gd name="T4" fmla="*/ 321 w 322"/>
              <a:gd name="T5" fmla="*/ 131 h 132"/>
              <a:gd name="T6" fmla="*/ 0 w 322"/>
              <a:gd name="T7" fmla="*/ 131 h 132"/>
              <a:gd name="T8" fmla="*/ 0 w 322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132">
                <a:moveTo>
                  <a:pt x="0" y="0"/>
                </a:moveTo>
                <a:lnTo>
                  <a:pt x="321" y="0"/>
                </a:lnTo>
                <a:lnTo>
                  <a:pt x="321" y="131"/>
                </a:lnTo>
                <a:lnTo>
                  <a:pt x="0" y="131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7" name="Rectangle 36"/>
          <p:cNvSpPr>
            <a:spLocks noChangeArrowheads="1"/>
          </p:cNvSpPr>
          <p:nvPr/>
        </p:nvSpPr>
        <p:spPr bwMode="auto">
          <a:xfrm>
            <a:off x="5803130" y="3138683"/>
            <a:ext cx="496363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VC-12</a:t>
            </a:r>
          </a:p>
        </p:txBody>
      </p:sp>
      <p:sp>
        <p:nvSpPr>
          <p:cNvPr id="48" name="Freeform 37"/>
          <p:cNvSpPr>
            <a:spLocks/>
          </p:cNvSpPr>
          <p:nvPr/>
        </p:nvSpPr>
        <p:spPr bwMode="auto">
          <a:xfrm>
            <a:off x="6709452" y="3120217"/>
            <a:ext cx="549676" cy="243750"/>
          </a:xfrm>
          <a:custGeom>
            <a:avLst/>
            <a:gdLst>
              <a:gd name="T0" fmla="*/ 0 w 323"/>
              <a:gd name="T1" fmla="*/ 0 h 132"/>
              <a:gd name="T2" fmla="*/ 322 w 323"/>
              <a:gd name="T3" fmla="*/ 0 h 132"/>
              <a:gd name="T4" fmla="*/ 322 w 323"/>
              <a:gd name="T5" fmla="*/ 131 h 132"/>
              <a:gd name="T6" fmla="*/ 0 w 323"/>
              <a:gd name="T7" fmla="*/ 131 h 132"/>
              <a:gd name="T8" fmla="*/ 0 w 323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2">
                <a:moveTo>
                  <a:pt x="0" y="0"/>
                </a:moveTo>
                <a:lnTo>
                  <a:pt x="322" y="0"/>
                </a:lnTo>
                <a:lnTo>
                  <a:pt x="322" y="131"/>
                </a:lnTo>
                <a:lnTo>
                  <a:pt x="0" y="131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9" name="Rectangle 38"/>
          <p:cNvSpPr>
            <a:spLocks noChangeArrowheads="1"/>
          </p:cNvSpPr>
          <p:nvPr/>
        </p:nvSpPr>
        <p:spPr bwMode="auto">
          <a:xfrm>
            <a:off x="6700260" y="3138683"/>
            <a:ext cx="428343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solidFill>
                  <a:srgbClr val="000000"/>
                </a:solidFill>
                <a:latin typeface="Rotis Sans Serif for Nokia" pitchFamily="34" charset="0"/>
              </a:rPr>
              <a:t>C-12</a:t>
            </a:r>
          </a:p>
        </p:txBody>
      </p:sp>
      <p:sp>
        <p:nvSpPr>
          <p:cNvPr id="56" name="Freeform 45"/>
          <p:cNvSpPr>
            <a:spLocks/>
          </p:cNvSpPr>
          <p:nvPr/>
        </p:nvSpPr>
        <p:spPr bwMode="auto">
          <a:xfrm>
            <a:off x="4615536" y="1631863"/>
            <a:ext cx="500040" cy="797728"/>
          </a:xfrm>
          <a:custGeom>
            <a:avLst/>
            <a:gdLst>
              <a:gd name="T0" fmla="*/ 20 w 294"/>
              <a:gd name="T1" fmla="*/ 431 h 432"/>
              <a:gd name="T2" fmla="*/ 0 w 294"/>
              <a:gd name="T3" fmla="*/ 418 h 432"/>
              <a:gd name="T4" fmla="*/ 273 w 294"/>
              <a:gd name="T5" fmla="*/ 0 h 432"/>
              <a:gd name="T6" fmla="*/ 293 w 294"/>
              <a:gd name="T7" fmla="*/ 12 h 432"/>
              <a:gd name="T8" fmla="*/ 20 w 294"/>
              <a:gd name="T9" fmla="*/ 431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432">
                <a:moveTo>
                  <a:pt x="20" y="431"/>
                </a:moveTo>
                <a:lnTo>
                  <a:pt x="0" y="418"/>
                </a:lnTo>
                <a:lnTo>
                  <a:pt x="273" y="0"/>
                </a:lnTo>
                <a:lnTo>
                  <a:pt x="293" y="12"/>
                </a:lnTo>
                <a:lnTo>
                  <a:pt x="20" y="431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7" name="Freeform 46"/>
          <p:cNvSpPr>
            <a:spLocks/>
          </p:cNvSpPr>
          <p:nvPr/>
        </p:nvSpPr>
        <p:spPr bwMode="auto">
          <a:xfrm>
            <a:off x="4615536" y="2403739"/>
            <a:ext cx="511070" cy="847586"/>
          </a:xfrm>
          <a:custGeom>
            <a:avLst/>
            <a:gdLst>
              <a:gd name="T0" fmla="*/ 0 w 301"/>
              <a:gd name="T1" fmla="*/ 13 h 459"/>
              <a:gd name="T2" fmla="*/ 20 w 301"/>
              <a:gd name="T3" fmla="*/ 0 h 459"/>
              <a:gd name="T4" fmla="*/ 300 w 301"/>
              <a:gd name="T5" fmla="*/ 447 h 459"/>
              <a:gd name="T6" fmla="*/ 281 w 301"/>
              <a:gd name="T7" fmla="*/ 458 h 459"/>
              <a:gd name="T8" fmla="*/ 0 w 301"/>
              <a:gd name="T9" fmla="*/ 13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1" h="459">
                <a:moveTo>
                  <a:pt x="0" y="13"/>
                </a:moveTo>
                <a:lnTo>
                  <a:pt x="20" y="0"/>
                </a:lnTo>
                <a:lnTo>
                  <a:pt x="300" y="447"/>
                </a:lnTo>
                <a:lnTo>
                  <a:pt x="281" y="458"/>
                </a:lnTo>
                <a:lnTo>
                  <a:pt x="0" y="1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8" name="Freeform 47"/>
          <p:cNvSpPr>
            <a:spLocks/>
          </p:cNvSpPr>
          <p:nvPr/>
        </p:nvSpPr>
        <p:spPr bwMode="auto">
          <a:xfrm>
            <a:off x="4637597" y="2394506"/>
            <a:ext cx="452242" cy="46165"/>
          </a:xfrm>
          <a:custGeom>
            <a:avLst/>
            <a:gdLst>
              <a:gd name="T0" fmla="*/ 0 w 267"/>
              <a:gd name="T1" fmla="*/ 24 h 25"/>
              <a:gd name="T2" fmla="*/ 0 w 267"/>
              <a:gd name="T3" fmla="*/ 0 h 25"/>
              <a:gd name="T4" fmla="*/ 266 w 267"/>
              <a:gd name="T5" fmla="*/ 0 h 25"/>
              <a:gd name="T6" fmla="*/ 266 w 267"/>
              <a:gd name="T7" fmla="*/ 24 h 25"/>
              <a:gd name="T8" fmla="*/ 0 w 267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7" h="25">
                <a:moveTo>
                  <a:pt x="0" y="24"/>
                </a:moveTo>
                <a:lnTo>
                  <a:pt x="0" y="0"/>
                </a:lnTo>
                <a:lnTo>
                  <a:pt x="266" y="0"/>
                </a:lnTo>
                <a:lnTo>
                  <a:pt x="266" y="24"/>
                </a:lnTo>
                <a:lnTo>
                  <a:pt x="0" y="24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9" name="Freeform 48"/>
          <p:cNvSpPr>
            <a:spLocks/>
          </p:cNvSpPr>
          <p:nvPr/>
        </p:nvSpPr>
        <p:spPr bwMode="auto">
          <a:xfrm>
            <a:off x="3128287" y="2394506"/>
            <a:ext cx="251858" cy="46165"/>
          </a:xfrm>
          <a:custGeom>
            <a:avLst/>
            <a:gdLst>
              <a:gd name="T0" fmla="*/ 0 w 148"/>
              <a:gd name="T1" fmla="*/ 24 h 25"/>
              <a:gd name="T2" fmla="*/ 0 w 148"/>
              <a:gd name="T3" fmla="*/ 0 h 25"/>
              <a:gd name="T4" fmla="*/ 147 w 148"/>
              <a:gd name="T5" fmla="*/ 0 h 25"/>
              <a:gd name="T6" fmla="*/ 147 w 148"/>
              <a:gd name="T7" fmla="*/ 24 h 25"/>
              <a:gd name="T8" fmla="*/ 0 w 148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25">
                <a:moveTo>
                  <a:pt x="0" y="24"/>
                </a:moveTo>
                <a:lnTo>
                  <a:pt x="0" y="0"/>
                </a:lnTo>
                <a:lnTo>
                  <a:pt x="147" y="0"/>
                </a:lnTo>
                <a:lnTo>
                  <a:pt x="147" y="24"/>
                </a:lnTo>
                <a:lnTo>
                  <a:pt x="0" y="24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0" name="Freeform 49"/>
          <p:cNvSpPr>
            <a:spLocks/>
          </p:cNvSpPr>
          <p:nvPr/>
        </p:nvSpPr>
        <p:spPr bwMode="auto">
          <a:xfrm>
            <a:off x="3548330" y="2763824"/>
            <a:ext cx="1039632" cy="1848098"/>
          </a:xfrm>
          <a:custGeom>
            <a:avLst/>
            <a:gdLst>
              <a:gd name="T0" fmla="*/ 0 w 589"/>
              <a:gd name="T1" fmla="*/ 12 h 1002"/>
              <a:gd name="T2" fmla="*/ 21 w 589"/>
              <a:gd name="T3" fmla="*/ 0 h 1002"/>
              <a:gd name="T4" fmla="*/ 588 w 589"/>
              <a:gd name="T5" fmla="*/ 991 h 1002"/>
              <a:gd name="T6" fmla="*/ 568 w 589"/>
              <a:gd name="T7" fmla="*/ 1001 h 1002"/>
              <a:gd name="T8" fmla="*/ 0 w 589"/>
              <a:gd name="T9" fmla="*/ 12 h 10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9" h="1002">
                <a:moveTo>
                  <a:pt x="0" y="12"/>
                </a:moveTo>
                <a:lnTo>
                  <a:pt x="21" y="0"/>
                </a:lnTo>
                <a:lnTo>
                  <a:pt x="588" y="991"/>
                </a:lnTo>
                <a:lnTo>
                  <a:pt x="568" y="1001"/>
                </a:lnTo>
                <a:lnTo>
                  <a:pt x="0" y="12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61" name="Freeform 50"/>
          <p:cNvSpPr>
            <a:spLocks/>
          </p:cNvSpPr>
          <p:nvPr/>
        </p:nvSpPr>
        <p:spPr bwMode="auto">
          <a:xfrm>
            <a:off x="2874590" y="2553313"/>
            <a:ext cx="1555270" cy="2661096"/>
          </a:xfrm>
          <a:custGeom>
            <a:avLst/>
            <a:gdLst>
              <a:gd name="T0" fmla="*/ 0 w 908"/>
              <a:gd name="T1" fmla="*/ 3 h 1568"/>
              <a:gd name="T2" fmla="*/ 7 w 908"/>
              <a:gd name="T3" fmla="*/ 0 h 1568"/>
              <a:gd name="T4" fmla="*/ 907 w 908"/>
              <a:gd name="T5" fmla="*/ 1565 h 1568"/>
              <a:gd name="T6" fmla="*/ 900 w 908"/>
              <a:gd name="T7" fmla="*/ 1567 h 1568"/>
              <a:gd name="T8" fmla="*/ 0 w 908"/>
              <a:gd name="T9" fmla="*/ 3 h 1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8" h="1568">
                <a:moveTo>
                  <a:pt x="0" y="3"/>
                </a:moveTo>
                <a:lnTo>
                  <a:pt x="7" y="0"/>
                </a:lnTo>
                <a:lnTo>
                  <a:pt x="907" y="1565"/>
                </a:lnTo>
                <a:lnTo>
                  <a:pt x="900" y="1567"/>
                </a:lnTo>
                <a:lnTo>
                  <a:pt x="0" y="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3399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6" name="Freeform 65"/>
          <p:cNvSpPr>
            <a:spLocks/>
          </p:cNvSpPr>
          <p:nvPr/>
        </p:nvSpPr>
        <p:spPr bwMode="auto">
          <a:xfrm>
            <a:off x="3874669" y="2394506"/>
            <a:ext cx="272080" cy="46165"/>
          </a:xfrm>
          <a:custGeom>
            <a:avLst/>
            <a:gdLst>
              <a:gd name="T0" fmla="*/ 0 w 160"/>
              <a:gd name="T1" fmla="*/ 24 h 25"/>
              <a:gd name="T2" fmla="*/ 0 w 160"/>
              <a:gd name="T3" fmla="*/ 0 h 25"/>
              <a:gd name="T4" fmla="*/ 159 w 160"/>
              <a:gd name="T5" fmla="*/ 0 h 25"/>
              <a:gd name="T6" fmla="*/ 159 w 160"/>
              <a:gd name="T7" fmla="*/ 24 h 25"/>
              <a:gd name="T8" fmla="*/ 0 w 160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25">
                <a:moveTo>
                  <a:pt x="0" y="24"/>
                </a:moveTo>
                <a:lnTo>
                  <a:pt x="0" y="0"/>
                </a:lnTo>
                <a:lnTo>
                  <a:pt x="159" y="0"/>
                </a:lnTo>
                <a:lnTo>
                  <a:pt x="159" y="24"/>
                </a:lnTo>
                <a:lnTo>
                  <a:pt x="0" y="24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grpSp>
        <p:nvGrpSpPr>
          <p:cNvPr id="295" name="Gruppieren 294"/>
          <p:cNvGrpSpPr/>
          <p:nvPr/>
        </p:nvGrpSpPr>
        <p:grpSpPr>
          <a:xfrm>
            <a:off x="4139952" y="1575231"/>
            <a:ext cx="495807" cy="197585"/>
            <a:chOff x="4139952" y="1575231"/>
            <a:chExt cx="495807" cy="197585"/>
          </a:xfrm>
        </p:grpSpPr>
        <p:sp>
          <p:nvSpPr>
            <p:cNvPr id="81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35696" cy="197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>
                  <a:solidFill>
                    <a:srgbClr val="000000"/>
                  </a:solidFill>
                  <a:latin typeface="Rotis Sans Serif for Nokia" pitchFamily="34" charset="0"/>
                </a:rPr>
                <a:t>TUG-2</a:t>
              </a:r>
            </a:p>
          </p:txBody>
        </p:sp>
      </p:grpSp>
      <p:sp>
        <p:nvSpPr>
          <p:cNvPr id="93" name="Freeform 82"/>
          <p:cNvSpPr>
            <a:spLocks/>
          </p:cNvSpPr>
          <p:nvPr/>
        </p:nvSpPr>
        <p:spPr bwMode="auto">
          <a:xfrm>
            <a:off x="4572000" y="4576836"/>
            <a:ext cx="525777" cy="44318"/>
          </a:xfrm>
          <a:custGeom>
            <a:avLst/>
            <a:gdLst>
              <a:gd name="T0" fmla="*/ 0 w 310"/>
              <a:gd name="T1" fmla="*/ 23 h 24"/>
              <a:gd name="T2" fmla="*/ 0 w 310"/>
              <a:gd name="T3" fmla="*/ 0 h 24"/>
              <a:gd name="T4" fmla="*/ 309 w 310"/>
              <a:gd name="T5" fmla="*/ 0 h 24"/>
              <a:gd name="T6" fmla="*/ 309 w 310"/>
              <a:gd name="T7" fmla="*/ 23 h 24"/>
              <a:gd name="T8" fmla="*/ 0 w 310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24">
                <a:moveTo>
                  <a:pt x="0" y="23"/>
                </a:moveTo>
                <a:lnTo>
                  <a:pt x="0" y="0"/>
                </a:lnTo>
                <a:lnTo>
                  <a:pt x="309" y="0"/>
                </a:lnTo>
                <a:lnTo>
                  <a:pt x="309" y="23"/>
                </a:lnTo>
                <a:lnTo>
                  <a:pt x="0" y="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4" name="Freeform 83"/>
          <p:cNvSpPr>
            <a:spLocks/>
          </p:cNvSpPr>
          <p:nvPr/>
        </p:nvSpPr>
        <p:spPr bwMode="auto">
          <a:xfrm>
            <a:off x="683568" y="5461963"/>
            <a:ext cx="476307" cy="44318"/>
          </a:xfrm>
          <a:custGeom>
            <a:avLst/>
            <a:gdLst>
              <a:gd name="T0" fmla="*/ 0 w 309"/>
              <a:gd name="T1" fmla="*/ 23 h 24"/>
              <a:gd name="T2" fmla="*/ 0 w 309"/>
              <a:gd name="T3" fmla="*/ 0 h 24"/>
              <a:gd name="T4" fmla="*/ 308 w 309"/>
              <a:gd name="T5" fmla="*/ 0 h 24"/>
              <a:gd name="T6" fmla="*/ 308 w 309"/>
              <a:gd name="T7" fmla="*/ 23 h 24"/>
              <a:gd name="T8" fmla="*/ 0 w 309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" h="24">
                <a:moveTo>
                  <a:pt x="0" y="23"/>
                </a:moveTo>
                <a:lnTo>
                  <a:pt x="0" y="0"/>
                </a:lnTo>
                <a:lnTo>
                  <a:pt x="308" y="0"/>
                </a:lnTo>
                <a:lnTo>
                  <a:pt x="308" y="23"/>
                </a:lnTo>
                <a:lnTo>
                  <a:pt x="0" y="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5" name="Rectangle 84"/>
          <p:cNvSpPr>
            <a:spLocks noChangeArrowheads="1"/>
          </p:cNvSpPr>
          <p:nvPr/>
        </p:nvSpPr>
        <p:spPr bwMode="auto">
          <a:xfrm>
            <a:off x="1259064" y="5316082"/>
            <a:ext cx="892874" cy="22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 smtClean="0">
                <a:solidFill>
                  <a:srgbClr val="000000"/>
                </a:solidFill>
                <a:latin typeface="Rotis Sans Serif for Nokia" pitchFamily="34" charset="0"/>
              </a:rPr>
              <a:t>Multiplexing </a:t>
            </a:r>
            <a:endParaRPr lang="en-GB" sz="1000" dirty="0">
              <a:solidFill>
                <a:srgbClr val="000000"/>
              </a:solidFill>
              <a:latin typeface="Rotis Sans Serif for Nokia" pitchFamily="34" charset="0"/>
            </a:endParaRPr>
          </a:p>
        </p:txBody>
      </p:sp>
      <p:sp>
        <p:nvSpPr>
          <p:cNvPr id="96" name="Rectangle 85"/>
          <p:cNvSpPr>
            <a:spLocks noChangeArrowheads="1"/>
          </p:cNvSpPr>
          <p:nvPr/>
        </p:nvSpPr>
        <p:spPr bwMode="auto">
          <a:xfrm>
            <a:off x="1257225" y="5602304"/>
            <a:ext cx="615857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>
                <a:solidFill>
                  <a:srgbClr val="000000"/>
                </a:solidFill>
                <a:latin typeface="Rotis Sans Serif for Nokia" pitchFamily="34" charset="0"/>
              </a:rPr>
              <a:t>Mapping</a:t>
            </a:r>
          </a:p>
        </p:txBody>
      </p:sp>
      <p:sp>
        <p:nvSpPr>
          <p:cNvPr id="97" name="Freeform 86"/>
          <p:cNvSpPr>
            <a:spLocks/>
          </p:cNvSpPr>
          <p:nvPr/>
        </p:nvSpPr>
        <p:spPr bwMode="auto">
          <a:xfrm>
            <a:off x="683568" y="6274464"/>
            <a:ext cx="443050" cy="240057"/>
          </a:xfrm>
          <a:custGeom>
            <a:avLst/>
            <a:gdLst>
              <a:gd name="T0" fmla="*/ 0 w 261"/>
              <a:gd name="T1" fmla="*/ 0 h 130"/>
              <a:gd name="T2" fmla="*/ 260 w 261"/>
              <a:gd name="T3" fmla="*/ 0 h 130"/>
              <a:gd name="T4" fmla="*/ 260 w 261"/>
              <a:gd name="T5" fmla="*/ 129 h 130"/>
              <a:gd name="T6" fmla="*/ 0 w 261"/>
              <a:gd name="T7" fmla="*/ 129 h 130"/>
              <a:gd name="T8" fmla="*/ 0 w 261"/>
              <a:gd name="T9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1" h="130">
                <a:moveTo>
                  <a:pt x="0" y="0"/>
                </a:moveTo>
                <a:lnTo>
                  <a:pt x="260" y="0"/>
                </a:lnTo>
                <a:lnTo>
                  <a:pt x="260" y="129"/>
                </a:lnTo>
                <a:lnTo>
                  <a:pt x="0" y="129"/>
                </a:lnTo>
                <a:lnTo>
                  <a:pt x="0" y="0"/>
                </a:lnTo>
              </a:path>
            </a:pathLst>
          </a:custGeom>
          <a:solidFill>
            <a:srgbClr val="B00A51"/>
          </a:solidFill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8" name="Rectangle 87"/>
          <p:cNvSpPr>
            <a:spLocks noChangeArrowheads="1"/>
          </p:cNvSpPr>
          <p:nvPr/>
        </p:nvSpPr>
        <p:spPr bwMode="auto">
          <a:xfrm>
            <a:off x="1259064" y="6297076"/>
            <a:ext cx="1125309" cy="22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 smtClean="0">
                <a:solidFill>
                  <a:srgbClr val="000000"/>
                </a:solidFill>
                <a:latin typeface="Rotis Sans Serif for Nokia" pitchFamily="34" charset="0"/>
              </a:rPr>
              <a:t>Pointer </a:t>
            </a:r>
            <a:r>
              <a:rPr lang="en-GB" sz="1000" dirty="0" err="1" smtClean="0">
                <a:solidFill>
                  <a:srgbClr val="000000"/>
                </a:solidFill>
                <a:latin typeface="Rotis Sans Serif for Nokia" pitchFamily="34" charset="0"/>
              </a:rPr>
              <a:t>prozedur</a:t>
            </a:r>
            <a:endParaRPr lang="en-GB" sz="1000" dirty="0">
              <a:solidFill>
                <a:srgbClr val="000000"/>
              </a:solidFill>
              <a:latin typeface="Rotis Sans Serif for Nokia" pitchFamily="34" charset="0"/>
            </a:endParaRPr>
          </a:p>
        </p:txBody>
      </p:sp>
      <p:sp>
        <p:nvSpPr>
          <p:cNvPr id="103" name="Freeform 92"/>
          <p:cNvSpPr>
            <a:spLocks/>
          </p:cNvSpPr>
          <p:nvPr/>
        </p:nvSpPr>
        <p:spPr bwMode="auto">
          <a:xfrm>
            <a:off x="4025416" y="1642942"/>
            <a:ext cx="125010" cy="46165"/>
          </a:xfrm>
          <a:custGeom>
            <a:avLst/>
            <a:gdLst>
              <a:gd name="T0" fmla="*/ 0 w 73"/>
              <a:gd name="T1" fmla="*/ 24 h 25"/>
              <a:gd name="T2" fmla="*/ 0 w 73"/>
              <a:gd name="T3" fmla="*/ 0 h 25"/>
              <a:gd name="T4" fmla="*/ 72 w 73"/>
              <a:gd name="T5" fmla="*/ 0 h 25"/>
              <a:gd name="T6" fmla="*/ 72 w 73"/>
              <a:gd name="T7" fmla="*/ 24 h 25"/>
              <a:gd name="T8" fmla="*/ 0 w 73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5">
                <a:moveTo>
                  <a:pt x="0" y="24"/>
                </a:moveTo>
                <a:lnTo>
                  <a:pt x="0" y="0"/>
                </a:lnTo>
                <a:lnTo>
                  <a:pt x="72" y="0"/>
                </a:lnTo>
                <a:lnTo>
                  <a:pt x="72" y="24"/>
                </a:lnTo>
                <a:lnTo>
                  <a:pt x="0" y="24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4" name="Freeform 93"/>
          <p:cNvSpPr>
            <a:spLocks/>
          </p:cNvSpPr>
          <p:nvPr/>
        </p:nvSpPr>
        <p:spPr bwMode="auto">
          <a:xfrm>
            <a:off x="4025416" y="1905158"/>
            <a:ext cx="125010" cy="44318"/>
          </a:xfrm>
          <a:custGeom>
            <a:avLst/>
            <a:gdLst>
              <a:gd name="T0" fmla="*/ 0 w 73"/>
              <a:gd name="T1" fmla="*/ 23 h 24"/>
              <a:gd name="T2" fmla="*/ 0 w 73"/>
              <a:gd name="T3" fmla="*/ 0 h 24"/>
              <a:gd name="T4" fmla="*/ 72 w 73"/>
              <a:gd name="T5" fmla="*/ 0 h 24"/>
              <a:gd name="T6" fmla="*/ 72 w 73"/>
              <a:gd name="T7" fmla="*/ 23 h 24"/>
              <a:gd name="T8" fmla="*/ 0 w 73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4">
                <a:moveTo>
                  <a:pt x="0" y="23"/>
                </a:moveTo>
                <a:lnTo>
                  <a:pt x="0" y="0"/>
                </a:lnTo>
                <a:lnTo>
                  <a:pt x="72" y="0"/>
                </a:lnTo>
                <a:lnTo>
                  <a:pt x="72" y="23"/>
                </a:lnTo>
                <a:lnTo>
                  <a:pt x="0" y="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5" name="Freeform 94"/>
          <p:cNvSpPr>
            <a:spLocks/>
          </p:cNvSpPr>
          <p:nvPr/>
        </p:nvSpPr>
        <p:spPr bwMode="auto">
          <a:xfrm>
            <a:off x="4021740" y="2169221"/>
            <a:ext cx="125010" cy="46165"/>
          </a:xfrm>
          <a:custGeom>
            <a:avLst/>
            <a:gdLst>
              <a:gd name="T0" fmla="*/ 0 w 73"/>
              <a:gd name="T1" fmla="*/ 24 h 25"/>
              <a:gd name="T2" fmla="*/ 0 w 73"/>
              <a:gd name="T3" fmla="*/ 0 h 25"/>
              <a:gd name="T4" fmla="*/ 72 w 73"/>
              <a:gd name="T5" fmla="*/ 0 h 25"/>
              <a:gd name="T6" fmla="*/ 72 w 73"/>
              <a:gd name="T7" fmla="*/ 24 h 25"/>
              <a:gd name="T8" fmla="*/ 0 w 73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5">
                <a:moveTo>
                  <a:pt x="0" y="24"/>
                </a:moveTo>
                <a:lnTo>
                  <a:pt x="0" y="0"/>
                </a:lnTo>
                <a:lnTo>
                  <a:pt x="72" y="0"/>
                </a:lnTo>
                <a:lnTo>
                  <a:pt x="72" y="24"/>
                </a:lnTo>
                <a:lnTo>
                  <a:pt x="0" y="24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6" name="Freeform 95"/>
          <p:cNvSpPr>
            <a:spLocks/>
          </p:cNvSpPr>
          <p:nvPr/>
        </p:nvSpPr>
        <p:spPr bwMode="auto">
          <a:xfrm>
            <a:off x="4021740" y="2656722"/>
            <a:ext cx="125010" cy="44318"/>
          </a:xfrm>
          <a:custGeom>
            <a:avLst/>
            <a:gdLst>
              <a:gd name="T0" fmla="*/ 0 w 73"/>
              <a:gd name="T1" fmla="*/ 23 h 24"/>
              <a:gd name="T2" fmla="*/ 0 w 73"/>
              <a:gd name="T3" fmla="*/ 0 h 24"/>
              <a:gd name="T4" fmla="*/ 72 w 73"/>
              <a:gd name="T5" fmla="*/ 0 h 24"/>
              <a:gd name="T6" fmla="*/ 72 w 73"/>
              <a:gd name="T7" fmla="*/ 23 h 24"/>
              <a:gd name="T8" fmla="*/ 0 w 73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4">
                <a:moveTo>
                  <a:pt x="0" y="23"/>
                </a:moveTo>
                <a:lnTo>
                  <a:pt x="0" y="0"/>
                </a:lnTo>
                <a:lnTo>
                  <a:pt x="72" y="0"/>
                </a:lnTo>
                <a:lnTo>
                  <a:pt x="72" y="23"/>
                </a:lnTo>
                <a:lnTo>
                  <a:pt x="0" y="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7" name="Freeform 96"/>
          <p:cNvSpPr>
            <a:spLocks/>
          </p:cNvSpPr>
          <p:nvPr/>
        </p:nvSpPr>
        <p:spPr bwMode="auto">
          <a:xfrm>
            <a:off x="4021740" y="2909705"/>
            <a:ext cx="125010" cy="46165"/>
          </a:xfrm>
          <a:custGeom>
            <a:avLst/>
            <a:gdLst>
              <a:gd name="T0" fmla="*/ 0 w 73"/>
              <a:gd name="T1" fmla="*/ 24 h 25"/>
              <a:gd name="T2" fmla="*/ 0 w 73"/>
              <a:gd name="T3" fmla="*/ 0 h 25"/>
              <a:gd name="T4" fmla="*/ 72 w 73"/>
              <a:gd name="T5" fmla="*/ 0 h 25"/>
              <a:gd name="T6" fmla="*/ 72 w 73"/>
              <a:gd name="T7" fmla="*/ 24 h 25"/>
              <a:gd name="T8" fmla="*/ 0 w 73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5">
                <a:moveTo>
                  <a:pt x="0" y="24"/>
                </a:moveTo>
                <a:lnTo>
                  <a:pt x="0" y="0"/>
                </a:lnTo>
                <a:lnTo>
                  <a:pt x="72" y="0"/>
                </a:lnTo>
                <a:lnTo>
                  <a:pt x="72" y="24"/>
                </a:lnTo>
                <a:lnTo>
                  <a:pt x="0" y="24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8" name="Freeform 97"/>
          <p:cNvSpPr>
            <a:spLocks/>
          </p:cNvSpPr>
          <p:nvPr/>
        </p:nvSpPr>
        <p:spPr bwMode="auto">
          <a:xfrm>
            <a:off x="4025416" y="3166381"/>
            <a:ext cx="125010" cy="46165"/>
          </a:xfrm>
          <a:custGeom>
            <a:avLst/>
            <a:gdLst>
              <a:gd name="T0" fmla="*/ 0 w 73"/>
              <a:gd name="T1" fmla="*/ 24 h 25"/>
              <a:gd name="T2" fmla="*/ 0 w 73"/>
              <a:gd name="T3" fmla="*/ 0 h 25"/>
              <a:gd name="T4" fmla="*/ 72 w 73"/>
              <a:gd name="T5" fmla="*/ 0 h 25"/>
              <a:gd name="T6" fmla="*/ 72 w 73"/>
              <a:gd name="T7" fmla="*/ 24 h 25"/>
              <a:gd name="T8" fmla="*/ 0 w 73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5">
                <a:moveTo>
                  <a:pt x="0" y="24"/>
                </a:moveTo>
                <a:lnTo>
                  <a:pt x="0" y="0"/>
                </a:lnTo>
                <a:lnTo>
                  <a:pt x="72" y="0"/>
                </a:lnTo>
                <a:lnTo>
                  <a:pt x="72" y="24"/>
                </a:lnTo>
                <a:lnTo>
                  <a:pt x="0" y="24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9" name="Freeform 98"/>
          <p:cNvSpPr>
            <a:spLocks/>
          </p:cNvSpPr>
          <p:nvPr/>
        </p:nvSpPr>
        <p:spPr bwMode="auto">
          <a:xfrm>
            <a:off x="3255135" y="2139676"/>
            <a:ext cx="125010" cy="46165"/>
          </a:xfrm>
          <a:custGeom>
            <a:avLst/>
            <a:gdLst>
              <a:gd name="T0" fmla="*/ 0 w 73"/>
              <a:gd name="T1" fmla="*/ 24 h 25"/>
              <a:gd name="T2" fmla="*/ 0 w 73"/>
              <a:gd name="T3" fmla="*/ 0 h 25"/>
              <a:gd name="T4" fmla="*/ 72 w 73"/>
              <a:gd name="T5" fmla="*/ 0 h 25"/>
              <a:gd name="T6" fmla="*/ 72 w 73"/>
              <a:gd name="T7" fmla="*/ 24 h 25"/>
              <a:gd name="T8" fmla="*/ 0 w 73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5">
                <a:moveTo>
                  <a:pt x="0" y="24"/>
                </a:moveTo>
                <a:lnTo>
                  <a:pt x="0" y="0"/>
                </a:lnTo>
                <a:lnTo>
                  <a:pt x="72" y="0"/>
                </a:lnTo>
                <a:lnTo>
                  <a:pt x="72" y="24"/>
                </a:lnTo>
                <a:lnTo>
                  <a:pt x="0" y="24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0" name="Freeform 99"/>
          <p:cNvSpPr>
            <a:spLocks/>
          </p:cNvSpPr>
          <p:nvPr/>
        </p:nvSpPr>
        <p:spPr bwMode="auto">
          <a:xfrm>
            <a:off x="3255135" y="2662262"/>
            <a:ext cx="125010" cy="46165"/>
          </a:xfrm>
          <a:custGeom>
            <a:avLst/>
            <a:gdLst>
              <a:gd name="T0" fmla="*/ 0 w 73"/>
              <a:gd name="T1" fmla="*/ 24 h 25"/>
              <a:gd name="T2" fmla="*/ 0 w 73"/>
              <a:gd name="T3" fmla="*/ 0 h 25"/>
              <a:gd name="T4" fmla="*/ 72 w 73"/>
              <a:gd name="T5" fmla="*/ 0 h 25"/>
              <a:gd name="T6" fmla="*/ 72 w 73"/>
              <a:gd name="T7" fmla="*/ 24 h 25"/>
              <a:gd name="T8" fmla="*/ 0 w 73"/>
              <a:gd name="T9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25">
                <a:moveTo>
                  <a:pt x="0" y="24"/>
                </a:moveTo>
                <a:lnTo>
                  <a:pt x="0" y="0"/>
                </a:lnTo>
                <a:lnTo>
                  <a:pt x="72" y="0"/>
                </a:lnTo>
                <a:lnTo>
                  <a:pt x="72" y="24"/>
                </a:lnTo>
                <a:lnTo>
                  <a:pt x="0" y="24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1" name="Freeform 100"/>
          <p:cNvSpPr>
            <a:spLocks/>
          </p:cNvSpPr>
          <p:nvPr/>
        </p:nvSpPr>
        <p:spPr bwMode="auto">
          <a:xfrm>
            <a:off x="4005194" y="1663255"/>
            <a:ext cx="27576" cy="1530826"/>
          </a:xfrm>
          <a:custGeom>
            <a:avLst/>
            <a:gdLst>
              <a:gd name="T0" fmla="*/ 15 w 16"/>
              <a:gd name="T1" fmla="*/ 828 h 829"/>
              <a:gd name="T2" fmla="*/ 0 w 16"/>
              <a:gd name="T3" fmla="*/ 828 h 829"/>
              <a:gd name="T4" fmla="*/ 0 w 16"/>
              <a:gd name="T5" fmla="*/ 0 h 829"/>
              <a:gd name="T6" fmla="*/ 15 w 16"/>
              <a:gd name="T7" fmla="*/ 0 h 829"/>
              <a:gd name="T8" fmla="*/ 15 w 16"/>
              <a:gd name="T9" fmla="*/ 828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829">
                <a:moveTo>
                  <a:pt x="15" y="828"/>
                </a:moveTo>
                <a:lnTo>
                  <a:pt x="0" y="828"/>
                </a:lnTo>
                <a:lnTo>
                  <a:pt x="0" y="0"/>
                </a:lnTo>
                <a:lnTo>
                  <a:pt x="15" y="0"/>
                </a:lnTo>
                <a:lnTo>
                  <a:pt x="15" y="828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2" name="Freeform 101"/>
          <p:cNvSpPr>
            <a:spLocks/>
          </p:cNvSpPr>
          <p:nvPr/>
        </p:nvSpPr>
        <p:spPr bwMode="auto">
          <a:xfrm>
            <a:off x="3240428" y="2171068"/>
            <a:ext cx="25737" cy="509660"/>
          </a:xfrm>
          <a:custGeom>
            <a:avLst/>
            <a:gdLst>
              <a:gd name="T0" fmla="*/ 14 w 15"/>
              <a:gd name="T1" fmla="*/ 275 h 276"/>
              <a:gd name="T2" fmla="*/ 0 w 15"/>
              <a:gd name="T3" fmla="*/ 275 h 276"/>
              <a:gd name="T4" fmla="*/ 0 w 15"/>
              <a:gd name="T5" fmla="*/ 0 h 276"/>
              <a:gd name="T6" fmla="*/ 14 w 15"/>
              <a:gd name="T7" fmla="*/ 0 h 276"/>
              <a:gd name="T8" fmla="*/ 14 w 15"/>
              <a:gd name="T9" fmla="*/ 275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76">
                <a:moveTo>
                  <a:pt x="14" y="275"/>
                </a:moveTo>
                <a:lnTo>
                  <a:pt x="0" y="275"/>
                </a:lnTo>
                <a:lnTo>
                  <a:pt x="0" y="0"/>
                </a:lnTo>
                <a:lnTo>
                  <a:pt x="14" y="0"/>
                </a:lnTo>
                <a:lnTo>
                  <a:pt x="14" y="275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3" name="Line 102"/>
          <p:cNvSpPr>
            <a:spLocks noChangeShapeType="1"/>
          </p:cNvSpPr>
          <p:nvPr/>
        </p:nvSpPr>
        <p:spPr bwMode="auto">
          <a:xfrm>
            <a:off x="6425087" y="4574990"/>
            <a:ext cx="257373" cy="0"/>
          </a:xfrm>
          <a:prstGeom prst="line">
            <a:avLst/>
          </a:prstGeom>
          <a:noFill/>
          <a:ln w="25400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4" name="Line 103"/>
          <p:cNvSpPr>
            <a:spLocks noChangeShapeType="1"/>
          </p:cNvSpPr>
          <p:nvPr/>
        </p:nvSpPr>
        <p:spPr bwMode="auto">
          <a:xfrm>
            <a:off x="6435533" y="3232859"/>
            <a:ext cx="257373" cy="0"/>
          </a:xfrm>
          <a:prstGeom prst="line">
            <a:avLst/>
          </a:prstGeom>
          <a:noFill/>
          <a:ln w="25400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5" name="Line 104"/>
          <p:cNvSpPr>
            <a:spLocks noChangeShapeType="1"/>
          </p:cNvSpPr>
          <p:nvPr/>
        </p:nvSpPr>
        <p:spPr bwMode="auto">
          <a:xfrm>
            <a:off x="6435533" y="2438824"/>
            <a:ext cx="257373" cy="0"/>
          </a:xfrm>
          <a:prstGeom prst="line">
            <a:avLst/>
          </a:prstGeom>
          <a:noFill/>
          <a:ln w="25400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6" name="Line 105"/>
          <p:cNvSpPr>
            <a:spLocks noChangeShapeType="1"/>
          </p:cNvSpPr>
          <p:nvPr/>
        </p:nvSpPr>
        <p:spPr bwMode="auto">
          <a:xfrm>
            <a:off x="6435533" y="1644789"/>
            <a:ext cx="248181" cy="0"/>
          </a:xfrm>
          <a:prstGeom prst="line">
            <a:avLst/>
          </a:prstGeom>
          <a:noFill/>
          <a:ln w="25400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7" name="Line 106"/>
          <p:cNvSpPr>
            <a:spLocks noChangeShapeType="1"/>
          </p:cNvSpPr>
          <p:nvPr/>
        </p:nvSpPr>
        <p:spPr bwMode="auto">
          <a:xfrm>
            <a:off x="704569" y="6023327"/>
            <a:ext cx="450403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8" name="Line 107"/>
          <p:cNvSpPr>
            <a:spLocks noChangeShapeType="1"/>
          </p:cNvSpPr>
          <p:nvPr/>
        </p:nvSpPr>
        <p:spPr bwMode="auto">
          <a:xfrm>
            <a:off x="5689151" y="3232859"/>
            <a:ext cx="156262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19" name="Line 108"/>
          <p:cNvSpPr>
            <a:spLocks noChangeShapeType="1"/>
          </p:cNvSpPr>
          <p:nvPr/>
        </p:nvSpPr>
        <p:spPr bwMode="auto">
          <a:xfrm>
            <a:off x="5689151" y="2420358"/>
            <a:ext cx="156262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0" name="Line 109"/>
          <p:cNvSpPr>
            <a:spLocks noChangeShapeType="1"/>
          </p:cNvSpPr>
          <p:nvPr/>
        </p:nvSpPr>
        <p:spPr bwMode="auto">
          <a:xfrm>
            <a:off x="5689151" y="1663255"/>
            <a:ext cx="156262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1" name="Line 110"/>
          <p:cNvSpPr>
            <a:spLocks noChangeShapeType="1"/>
          </p:cNvSpPr>
          <p:nvPr/>
        </p:nvSpPr>
        <p:spPr bwMode="auto">
          <a:xfrm>
            <a:off x="4429860" y="5214409"/>
            <a:ext cx="2263047" cy="0"/>
          </a:xfrm>
          <a:prstGeom prst="line">
            <a:avLst/>
          </a:prstGeom>
          <a:noFill/>
          <a:ln w="25400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2" name="Line 111"/>
          <p:cNvSpPr>
            <a:spLocks noChangeShapeType="1"/>
          </p:cNvSpPr>
          <p:nvPr/>
        </p:nvSpPr>
        <p:spPr bwMode="auto">
          <a:xfrm>
            <a:off x="696519" y="5753725"/>
            <a:ext cx="461434" cy="0"/>
          </a:xfrm>
          <a:prstGeom prst="line">
            <a:avLst/>
          </a:prstGeom>
          <a:noFill/>
          <a:ln w="28575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3" name="Line 112"/>
          <p:cNvSpPr>
            <a:spLocks noChangeShapeType="1"/>
          </p:cNvSpPr>
          <p:nvPr/>
        </p:nvSpPr>
        <p:spPr bwMode="auto">
          <a:xfrm>
            <a:off x="2484853" y="2409278"/>
            <a:ext cx="17648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124" name="Rectangle 113"/>
          <p:cNvSpPr>
            <a:spLocks noChangeArrowheads="1"/>
          </p:cNvSpPr>
          <p:nvPr/>
        </p:nvSpPr>
        <p:spPr bwMode="auto">
          <a:xfrm>
            <a:off x="1257225" y="5890373"/>
            <a:ext cx="590120" cy="22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>
                <a:solidFill>
                  <a:srgbClr val="000000"/>
                </a:solidFill>
                <a:latin typeface="Rotis Sans Serif for Nokia" pitchFamily="34" charset="0"/>
              </a:rPr>
              <a:t>Aligning</a:t>
            </a:r>
          </a:p>
        </p:txBody>
      </p:sp>
      <p:sp>
        <p:nvSpPr>
          <p:cNvPr id="125" name="Line 114"/>
          <p:cNvSpPr>
            <a:spLocks noChangeShapeType="1"/>
          </p:cNvSpPr>
          <p:nvPr/>
        </p:nvSpPr>
        <p:spPr bwMode="auto">
          <a:xfrm>
            <a:off x="5678705" y="4611922"/>
            <a:ext cx="156262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grpSp>
        <p:nvGrpSpPr>
          <p:cNvPr id="126" name="Group 115"/>
          <p:cNvGrpSpPr>
            <a:grpSpLocks/>
          </p:cNvGrpSpPr>
          <p:nvPr/>
        </p:nvGrpSpPr>
        <p:grpSpPr bwMode="auto">
          <a:xfrm>
            <a:off x="5091677" y="2294790"/>
            <a:ext cx="566221" cy="247443"/>
            <a:chOff x="3299" y="2373"/>
            <a:chExt cx="308" cy="134"/>
          </a:xfrm>
        </p:grpSpPr>
        <p:sp>
          <p:nvSpPr>
            <p:cNvPr id="130" name="Freeform 116"/>
            <p:cNvSpPr>
              <a:spLocks/>
            </p:cNvSpPr>
            <p:nvPr/>
          </p:nvSpPr>
          <p:spPr bwMode="auto">
            <a:xfrm>
              <a:off x="3310" y="2375"/>
              <a:ext cx="297" cy="132"/>
            </a:xfrm>
            <a:custGeom>
              <a:avLst/>
              <a:gdLst>
                <a:gd name="T0" fmla="*/ 0 w 322"/>
                <a:gd name="T1" fmla="*/ 0 h 132"/>
                <a:gd name="T2" fmla="*/ 321 w 322"/>
                <a:gd name="T3" fmla="*/ 0 h 132"/>
                <a:gd name="T4" fmla="*/ 321 w 322"/>
                <a:gd name="T5" fmla="*/ 131 h 132"/>
                <a:gd name="T6" fmla="*/ 0 w 322"/>
                <a:gd name="T7" fmla="*/ 131 h 132"/>
                <a:gd name="T8" fmla="*/ 0 w 322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32">
                  <a:moveTo>
                    <a:pt x="0" y="0"/>
                  </a:moveTo>
                  <a:lnTo>
                    <a:pt x="321" y="0"/>
                  </a:lnTo>
                  <a:lnTo>
                    <a:pt x="321" y="131"/>
                  </a:lnTo>
                  <a:lnTo>
                    <a:pt x="0" y="131"/>
                  </a:lnTo>
                  <a:lnTo>
                    <a:pt x="0" y="0"/>
                  </a:lnTo>
                </a:path>
              </a:pathLst>
            </a:custGeom>
            <a:solidFill>
              <a:srgbClr val="B00A51"/>
            </a:soli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1" name="Rectangle 117"/>
            <p:cNvSpPr>
              <a:spLocks noChangeArrowheads="1"/>
            </p:cNvSpPr>
            <p:nvPr/>
          </p:nvSpPr>
          <p:spPr bwMode="auto">
            <a:xfrm>
              <a:off x="3299" y="2373"/>
              <a:ext cx="266" cy="1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1000">
                  <a:solidFill>
                    <a:srgbClr val="000000"/>
                  </a:solidFill>
                  <a:latin typeface="Rotis Sans Serif for Nokia" pitchFamily="34" charset="0"/>
                </a:rPr>
                <a:t>TU-12</a:t>
              </a:r>
            </a:p>
          </p:txBody>
        </p:sp>
      </p:grpSp>
      <p:grpSp>
        <p:nvGrpSpPr>
          <p:cNvPr id="127" name="Group 118"/>
          <p:cNvGrpSpPr>
            <a:grpSpLocks/>
          </p:cNvGrpSpPr>
          <p:nvPr/>
        </p:nvGrpSpPr>
        <p:grpSpPr bwMode="auto">
          <a:xfrm>
            <a:off x="5095354" y="1502601"/>
            <a:ext cx="566221" cy="247443"/>
            <a:chOff x="3299" y="2373"/>
            <a:chExt cx="308" cy="134"/>
          </a:xfrm>
        </p:grpSpPr>
        <p:sp>
          <p:nvSpPr>
            <p:cNvPr id="128" name="Freeform 119"/>
            <p:cNvSpPr>
              <a:spLocks/>
            </p:cNvSpPr>
            <p:nvPr/>
          </p:nvSpPr>
          <p:spPr bwMode="auto">
            <a:xfrm>
              <a:off x="3310" y="2375"/>
              <a:ext cx="297" cy="132"/>
            </a:xfrm>
            <a:custGeom>
              <a:avLst/>
              <a:gdLst>
                <a:gd name="T0" fmla="*/ 0 w 322"/>
                <a:gd name="T1" fmla="*/ 0 h 132"/>
                <a:gd name="T2" fmla="*/ 321 w 322"/>
                <a:gd name="T3" fmla="*/ 0 h 132"/>
                <a:gd name="T4" fmla="*/ 321 w 322"/>
                <a:gd name="T5" fmla="*/ 131 h 132"/>
                <a:gd name="T6" fmla="*/ 0 w 322"/>
                <a:gd name="T7" fmla="*/ 131 h 132"/>
                <a:gd name="T8" fmla="*/ 0 w 322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132">
                  <a:moveTo>
                    <a:pt x="0" y="0"/>
                  </a:moveTo>
                  <a:lnTo>
                    <a:pt x="321" y="0"/>
                  </a:lnTo>
                  <a:lnTo>
                    <a:pt x="321" y="131"/>
                  </a:lnTo>
                  <a:lnTo>
                    <a:pt x="0" y="131"/>
                  </a:lnTo>
                  <a:lnTo>
                    <a:pt x="0" y="0"/>
                  </a:lnTo>
                </a:path>
              </a:pathLst>
            </a:custGeom>
            <a:solidFill>
              <a:srgbClr val="B00A51"/>
            </a:solidFill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29" name="Rectangle 120"/>
            <p:cNvSpPr>
              <a:spLocks noChangeArrowheads="1"/>
            </p:cNvSpPr>
            <p:nvPr/>
          </p:nvSpPr>
          <p:spPr bwMode="auto">
            <a:xfrm>
              <a:off x="3299" y="2373"/>
              <a:ext cx="265" cy="1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1000">
                  <a:solidFill>
                    <a:srgbClr val="000000"/>
                  </a:solidFill>
                  <a:latin typeface="Rotis Sans Serif for Nokia" pitchFamily="34" charset="0"/>
                </a:rPr>
                <a:t>TU-12</a:t>
              </a:r>
            </a:p>
          </p:txBody>
        </p:sp>
      </p:grpSp>
      <p:sp>
        <p:nvSpPr>
          <p:cNvPr id="136" name="Textfeld 135"/>
          <p:cNvSpPr txBox="1"/>
          <p:nvPr/>
        </p:nvSpPr>
        <p:spPr>
          <a:xfrm>
            <a:off x="1115616" y="188640"/>
            <a:ext cx="63463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Multiplexstruktur von SDH</a:t>
            </a:r>
            <a:endParaRPr lang="de-DE" sz="4400" u="sng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65" name="Gruppieren 264"/>
          <p:cNvGrpSpPr/>
          <p:nvPr/>
        </p:nvGrpSpPr>
        <p:grpSpPr>
          <a:xfrm>
            <a:off x="5871640" y="2133436"/>
            <a:ext cx="534969" cy="215444"/>
            <a:chOff x="5880342" y="1341348"/>
            <a:chExt cx="534969" cy="215444"/>
          </a:xfrm>
        </p:grpSpPr>
        <p:sp>
          <p:nvSpPr>
            <p:cNvPr id="266" name="Rechteck 265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7" name="Textfeld 266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POH</a:t>
              </a:r>
              <a:endParaRPr lang="de-DE" sz="800" dirty="0"/>
            </a:p>
          </p:txBody>
        </p:sp>
      </p:grpSp>
      <p:grpSp>
        <p:nvGrpSpPr>
          <p:cNvPr id="268" name="Gruppieren 267"/>
          <p:cNvGrpSpPr/>
          <p:nvPr/>
        </p:nvGrpSpPr>
        <p:grpSpPr>
          <a:xfrm>
            <a:off x="5880342" y="1340768"/>
            <a:ext cx="534969" cy="215444"/>
            <a:chOff x="5880342" y="1341348"/>
            <a:chExt cx="534969" cy="215444"/>
          </a:xfrm>
        </p:grpSpPr>
        <p:sp>
          <p:nvSpPr>
            <p:cNvPr id="269" name="Rechteck 268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0" name="Textfeld 269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POH</a:t>
              </a:r>
              <a:endParaRPr lang="de-DE" sz="800" dirty="0"/>
            </a:p>
          </p:txBody>
        </p:sp>
      </p:grpSp>
      <p:grpSp>
        <p:nvGrpSpPr>
          <p:cNvPr id="271" name="Gruppieren 270"/>
          <p:cNvGrpSpPr/>
          <p:nvPr/>
        </p:nvGrpSpPr>
        <p:grpSpPr>
          <a:xfrm>
            <a:off x="5871639" y="2924944"/>
            <a:ext cx="534969" cy="215444"/>
            <a:chOff x="5880342" y="1341348"/>
            <a:chExt cx="534969" cy="215444"/>
          </a:xfrm>
        </p:grpSpPr>
        <p:sp>
          <p:nvSpPr>
            <p:cNvPr id="272" name="Rechteck 271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3" name="Textfeld 272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POH</a:t>
              </a:r>
              <a:endParaRPr lang="de-DE" sz="800" dirty="0"/>
            </a:p>
          </p:txBody>
        </p:sp>
      </p:grpSp>
      <p:grpSp>
        <p:nvGrpSpPr>
          <p:cNvPr id="274" name="Gruppieren 273"/>
          <p:cNvGrpSpPr/>
          <p:nvPr/>
        </p:nvGrpSpPr>
        <p:grpSpPr>
          <a:xfrm>
            <a:off x="5854314" y="4287794"/>
            <a:ext cx="534969" cy="215444"/>
            <a:chOff x="5880342" y="1341348"/>
            <a:chExt cx="534969" cy="215444"/>
          </a:xfrm>
        </p:grpSpPr>
        <p:sp>
          <p:nvSpPr>
            <p:cNvPr id="275" name="Rechteck 274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6" name="Textfeld 275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  <a:ln>
              <a:solidFill>
                <a:schemeClr val="accent3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POH</a:t>
              </a:r>
              <a:endParaRPr lang="de-DE" sz="800" dirty="0"/>
            </a:p>
          </p:txBody>
        </p:sp>
      </p:grpSp>
      <p:grpSp>
        <p:nvGrpSpPr>
          <p:cNvPr id="277" name="Gruppieren 276"/>
          <p:cNvGrpSpPr/>
          <p:nvPr/>
        </p:nvGrpSpPr>
        <p:grpSpPr>
          <a:xfrm>
            <a:off x="5115576" y="1290850"/>
            <a:ext cx="534969" cy="215444"/>
            <a:chOff x="5880342" y="1341348"/>
            <a:chExt cx="534969" cy="215444"/>
          </a:xfrm>
        </p:grpSpPr>
        <p:sp>
          <p:nvSpPr>
            <p:cNvPr id="278" name="Rechteck 277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9" name="Textfeld 278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PTR</a:t>
              </a:r>
              <a:endParaRPr lang="de-DE" sz="800" dirty="0"/>
            </a:p>
          </p:txBody>
        </p:sp>
      </p:grpSp>
      <p:grpSp>
        <p:nvGrpSpPr>
          <p:cNvPr id="283" name="Gruppieren 282"/>
          <p:cNvGrpSpPr/>
          <p:nvPr/>
        </p:nvGrpSpPr>
        <p:grpSpPr>
          <a:xfrm>
            <a:off x="5880342" y="1341348"/>
            <a:ext cx="534969" cy="215444"/>
            <a:chOff x="5880342" y="1341348"/>
            <a:chExt cx="534969" cy="215444"/>
          </a:xfrm>
        </p:grpSpPr>
        <p:sp>
          <p:nvSpPr>
            <p:cNvPr id="284" name="Rechteck 283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5" name="Textfeld 284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POH</a:t>
              </a:r>
              <a:endParaRPr lang="de-DE" sz="800" dirty="0"/>
            </a:p>
          </p:txBody>
        </p:sp>
      </p:grpSp>
      <p:grpSp>
        <p:nvGrpSpPr>
          <p:cNvPr id="286" name="Gruppieren 285"/>
          <p:cNvGrpSpPr/>
          <p:nvPr/>
        </p:nvGrpSpPr>
        <p:grpSpPr>
          <a:xfrm>
            <a:off x="5108223" y="2074425"/>
            <a:ext cx="534969" cy="215444"/>
            <a:chOff x="5880342" y="1341348"/>
            <a:chExt cx="534969" cy="215444"/>
          </a:xfrm>
        </p:grpSpPr>
        <p:sp>
          <p:nvSpPr>
            <p:cNvPr id="287" name="Rechteck 286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88" name="Textfeld 287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PTR</a:t>
              </a:r>
              <a:endParaRPr lang="de-DE" sz="800" dirty="0"/>
            </a:p>
          </p:txBody>
        </p:sp>
      </p:grpSp>
      <p:grpSp>
        <p:nvGrpSpPr>
          <p:cNvPr id="289" name="Gruppieren 288"/>
          <p:cNvGrpSpPr/>
          <p:nvPr/>
        </p:nvGrpSpPr>
        <p:grpSpPr>
          <a:xfrm>
            <a:off x="5113934" y="2904716"/>
            <a:ext cx="534969" cy="215444"/>
            <a:chOff x="5880342" y="1341348"/>
            <a:chExt cx="534969" cy="215444"/>
          </a:xfrm>
        </p:grpSpPr>
        <p:sp>
          <p:nvSpPr>
            <p:cNvPr id="290" name="Rechteck 289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1" name="Textfeld 290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PTR</a:t>
              </a:r>
              <a:endParaRPr lang="de-DE" sz="800" dirty="0"/>
            </a:p>
          </p:txBody>
        </p:sp>
      </p:grpSp>
      <p:grpSp>
        <p:nvGrpSpPr>
          <p:cNvPr id="292" name="Gruppieren 291"/>
          <p:cNvGrpSpPr/>
          <p:nvPr/>
        </p:nvGrpSpPr>
        <p:grpSpPr>
          <a:xfrm>
            <a:off x="5106967" y="4267216"/>
            <a:ext cx="534969" cy="215444"/>
            <a:chOff x="5880342" y="1341348"/>
            <a:chExt cx="534969" cy="215444"/>
          </a:xfrm>
        </p:grpSpPr>
        <p:sp>
          <p:nvSpPr>
            <p:cNvPr id="293" name="Rechteck 292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4" name="Textfeld 293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PTR</a:t>
              </a:r>
              <a:endParaRPr lang="de-DE" sz="800" dirty="0"/>
            </a:p>
          </p:txBody>
        </p:sp>
      </p:grpSp>
      <p:grpSp>
        <p:nvGrpSpPr>
          <p:cNvPr id="296" name="Gruppieren 295"/>
          <p:cNvGrpSpPr/>
          <p:nvPr/>
        </p:nvGrpSpPr>
        <p:grpSpPr>
          <a:xfrm>
            <a:off x="4139952" y="1844824"/>
            <a:ext cx="495807" cy="197585"/>
            <a:chOff x="4139952" y="1575231"/>
            <a:chExt cx="495807" cy="197585"/>
          </a:xfrm>
        </p:grpSpPr>
        <p:sp>
          <p:nvSpPr>
            <p:cNvPr id="297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298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35696" cy="197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>
                  <a:solidFill>
                    <a:srgbClr val="000000"/>
                  </a:solidFill>
                  <a:latin typeface="Rotis Sans Serif for Nokia" pitchFamily="34" charset="0"/>
                </a:rPr>
                <a:t>TUG-2</a:t>
              </a:r>
            </a:p>
          </p:txBody>
        </p:sp>
      </p:grpSp>
      <p:grpSp>
        <p:nvGrpSpPr>
          <p:cNvPr id="299" name="Gruppieren 298"/>
          <p:cNvGrpSpPr/>
          <p:nvPr/>
        </p:nvGrpSpPr>
        <p:grpSpPr>
          <a:xfrm>
            <a:off x="4139952" y="2099350"/>
            <a:ext cx="495807" cy="197585"/>
            <a:chOff x="4139952" y="1575231"/>
            <a:chExt cx="495807" cy="197585"/>
          </a:xfrm>
        </p:grpSpPr>
        <p:sp>
          <p:nvSpPr>
            <p:cNvPr id="300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1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35696" cy="197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>
                  <a:solidFill>
                    <a:srgbClr val="000000"/>
                  </a:solidFill>
                  <a:latin typeface="Rotis Sans Serif for Nokia" pitchFamily="34" charset="0"/>
                </a:rPr>
                <a:t>TUG-2</a:t>
              </a:r>
            </a:p>
          </p:txBody>
        </p:sp>
      </p:grpSp>
      <p:grpSp>
        <p:nvGrpSpPr>
          <p:cNvPr id="302" name="Gruppieren 301"/>
          <p:cNvGrpSpPr/>
          <p:nvPr/>
        </p:nvGrpSpPr>
        <p:grpSpPr>
          <a:xfrm>
            <a:off x="4152265" y="2318795"/>
            <a:ext cx="495807" cy="197585"/>
            <a:chOff x="4139952" y="1575231"/>
            <a:chExt cx="495807" cy="197585"/>
          </a:xfrm>
        </p:grpSpPr>
        <p:sp>
          <p:nvSpPr>
            <p:cNvPr id="303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4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35696" cy="197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>
                  <a:solidFill>
                    <a:srgbClr val="000000"/>
                  </a:solidFill>
                  <a:latin typeface="Rotis Sans Serif for Nokia" pitchFamily="34" charset="0"/>
                </a:rPr>
                <a:t>TUG-2</a:t>
              </a:r>
            </a:p>
          </p:txBody>
        </p:sp>
      </p:grpSp>
      <p:grpSp>
        <p:nvGrpSpPr>
          <p:cNvPr id="305" name="Gruppieren 304"/>
          <p:cNvGrpSpPr/>
          <p:nvPr/>
        </p:nvGrpSpPr>
        <p:grpSpPr>
          <a:xfrm>
            <a:off x="4158874" y="2584704"/>
            <a:ext cx="495807" cy="197585"/>
            <a:chOff x="4139952" y="1575231"/>
            <a:chExt cx="495807" cy="197585"/>
          </a:xfrm>
        </p:grpSpPr>
        <p:sp>
          <p:nvSpPr>
            <p:cNvPr id="306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07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35696" cy="197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>
                  <a:solidFill>
                    <a:srgbClr val="000000"/>
                  </a:solidFill>
                  <a:latin typeface="Rotis Sans Serif for Nokia" pitchFamily="34" charset="0"/>
                </a:rPr>
                <a:t>TUG-2</a:t>
              </a:r>
            </a:p>
          </p:txBody>
        </p:sp>
      </p:grpSp>
      <p:grpSp>
        <p:nvGrpSpPr>
          <p:cNvPr id="308" name="Gruppieren 307"/>
          <p:cNvGrpSpPr/>
          <p:nvPr/>
        </p:nvGrpSpPr>
        <p:grpSpPr>
          <a:xfrm>
            <a:off x="4158874" y="2833152"/>
            <a:ext cx="495807" cy="197585"/>
            <a:chOff x="4139952" y="1575231"/>
            <a:chExt cx="495807" cy="197585"/>
          </a:xfrm>
        </p:grpSpPr>
        <p:sp>
          <p:nvSpPr>
            <p:cNvPr id="309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0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35696" cy="197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>
                  <a:solidFill>
                    <a:srgbClr val="000000"/>
                  </a:solidFill>
                  <a:latin typeface="Rotis Sans Serif for Nokia" pitchFamily="34" charset="0"/>
                </a:rPr>
                <a:t>TUG-2</a:t>
              </a:r>
            </a:p>
          </p:txBody>
        </p:sp>
      </p:grpSp>
      <p:grpSp>
        <p:nvGrpSpPr>
          <p:cNvPr id="311" name="Gruppieren 310"/>
          <p:cNvGrpSpPr/>
          <p:nvPr/>
        </p:nvGrpSpPr>
        <p:grpSpPr>
          <a:xfrm>
            <a:off x="4158874" y="3090670"/>
            <a:ext cx="495807" cy="197585"/>
            <a:chOff x="4139952" y="1575231"/>
            <a:chExt cx="495807" cy="197585"/>
          </a:xfrm>
        </p:grpSpPr>
        <p:sp>
          <p:nvSpPr>
            <p:cNvPr id="312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3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35696" cy="197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>
                  <a:solidFill>
                    <a:srgbClr val="000000"/>
                  </a:solidFill>
                  <a:latin typeface="Rotis Sans Serif for Nokia" pitchFamily="34" charset="0"/>
                </a:rPr>
                <a:t>TUG-2</a:t>
              </a:r>
            </a:p>
          </p:txBody>
        </p:sp>
      </p:grpSp>
      <p:grpSp>
        <p:nvGrpSpPr>
          <p:cNvPr id="314" name="Gruppieren 313"/>
          <p:cNvGrpSpPr/>
          <p:nvPr/>
        </p:nvGrpSpPr>
        <p:grpSpPr>
          <a:xfrm>
            <a:off x="3397886" y="2063965"/>
            <a:ext cx="495807" cy="200568"/>
            <a:chOff x="4139952" y="1575231"/>
            <a:chExt cx="495807" cy="200568"/>
          </a:xfrm>
        </p:grpSpPr>
        <p:sp>
          <p:nvSpPr>
            <p:cNvPr id="315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6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90520" cy="200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 dirty="0" smtClean="0">
                  <a:solidFill>
                    <a:srgbClr val="000000"/>
                  </a:solidFill>
                  <a:latin typeface="Rotis Sans Serif for Nokia" pitchFamily="34" charset="0"/>
                </a:rPr>
                <a:t>TUG-3</a:t>
              </a:r>
              <a:endParaRPr lang="en-GB" sz="800" dirty="0">
                <a:solidFill>
                  <a:srgbClr val="000000"/>
                </a:solidFill>
                <a:latin typeface="Rotis Sans Serif for Nokia" pitchFamily="34" charset="0"/>
              </a:endParaRPr>
            </a:p>
          </p:txBody>
        </p:sp>
      </p:grpSp>
      <p:grpSp>
        <p:nvGrpSpPr>
          <p:cNvPr id="317" name="Gruppieren 316"/>
          <p:cNvGrpSpPr/>
          <p:nvPr/>
        </p:nvGrpSpPr>
        <p:grpSpPr>
          <a:xfrm>
            <a:off x="3392599" y="2311680"/>
            <a:ext cx="495807" cy="200568"/>
            <a:chOff x="4139952" y="1575231"/>
            <a:chExt cx="495807" cy="200568"/>
          </a:xfrm>
        </p:grpSpPr>
        <p:sp>
          <p:nvSpPr>
            <p:cNvPr id="318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19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90520" cy="200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 dirty="0" smtClean="0">
                  <a:solidFill>
                    <a:srgbClr val="000000"/>
                  </a:solidFill>
                  <a:latin typeface="Rotis Sans Serif for Nokia" pitchFamily="34" charset="0"/>
                </a:rPr>
                <a:t>TUG-3</a:t>
              </a:r>
              <a:endParaRPr lang="en-GB" sz="800" dirty="0">
                <a:solidFill>
                  <a:srgbClr val="000000"/>
                </a:solidFill>
                <a:latin typeface="Rotis Sans Serif for Nokia" pitchFamily="34" charset="0"/>
              </a:endParaRPr>
            </a:p>
          </p:txBody>
        </p:sp>
      </p:grpSp>
      <p:grpSp>
        <p:nvGrpSpPr>
          <p:cNvPr id="320" name="Gruppieren 319"/>
          <p:cNvGrpSpPr/>
          <p:nvPr/>
        </p:nvGrpSpPr>
        <p:grpSpPr>
          <a:xfrm>
            <a:off x="3387312" y="2580360"/>
            <a:ext cx="495807" cy="200568"/>
            <a:chOff x="4139952" y="1575231"/>
            <a:chExt cx="495807" cy="200568"/>
          </a:xfrm>
        </p:grpSpPr>
        <p:sp>
          <p:nvSpPr>
            <p:cNvPr id="321" name="Freeform 70"/>
            <p:cNvSpPr>
              <a:spLocks/>
            </p:cNvSpPr>
            <p:nvPr/>
          </p:nvSpPr>
          <p:spPr bwMode="auto">
            <a:xfrm>
              <a:off x="4152265" y="1583851"/>
              <a:ext cx="483494" cy="169887"/>
            </a:xfrm>
            <a:custGeom>
              <a:avLst/>
              <a:gdLst>
                <a:gd name="T0" fmla="*/ 0 w 284"/>
                <a:gd name="T1" fmla="*/ 0 h 92"/>
                <a:gd name="T2" fmla="*/ 283 w 284"/>
                <a:gd name="T3" fmla="*/ 0 h 92"/>
                <a:gd name="T4" fmla="*/ 283 w 284"/>
                <a:gd name="T5" fmla="*/ 91 h 92"/>
                <a:gd name="T6" fmla="*/ 0 w 284"/>
                <a:gd name="T7" fmla="*/ 91 h 92"/>
                <a:gd name="T8" fmla="*/ 0 w 284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92">
                  <a:moveTo>
                    <a:pt x="0" y="0"/>
                  </a:moveTo>
                  <a:lnTo>
                    <a:pt x="283" y="0"/>
                  </a:lnTo>
                  <a:lnTo>
                    <a:pt x="283" y="91"/>
                  </a:lnTo>
                  <a:lnTo>
                    <a:pt x="0" y="91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322" name="Rectangle 71"/>
            <p:cNvSpPr>
              <a:spLocks noChangeArrowheads="1"/>
            </p:cNvSpPr>
            <p:nvPr/>
          </p:nvSpPr>
          <p:spPr bwMode="auto">
            <a:xfrm>
              <a:off x="4139952" y="1575231"/>
              <a:ext cx="490520" cy="2005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800" dirty="0" smtClean="0">
                  <a:solidFill>
                    <a:srgbClr val="000000"/>
                  </a:solidFill>
                  <a:latin typeface="Rotis Sans Serif for Nokia" pitchFamily="34" charset="0"/>
                </a:rPr>
                <a:t>TUG-3</a:t>
              </a:r>
              <a:endParaRPr lang="en-GB" sz="800" dirty="0">
                <a:solidFill>
                  <a:srgbClr val="000000"/>
                </a:solidFill>
                <a:latin typeface="Rotis Sans Serif for Nokia" pitchFamily="34" charset="0"/>
              </a:endParaRPr>
            </a:p>
          </p:txBody>
        </p:sp>
      </p:grpSp>
      <p:sp>
        <p:nvSpPr>
          <p:cNvPr id="323" name="Geschweifte Klammer rechts 322"/>
          <p:cNvSpPr/>
          <p:nvPr/>
        </p:nvSpPr>
        <p:spPr>
          <a:xfrm>
            <a:off x="7268191" y="1539533"/>
            <a:ext cx="328145" cy="182443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4" name="Textfeld 323"/>
          <p:cNvSpPr txBox="1"/>
          <p:nvPr/>
        </p:nvSpPr>
        <p:spPr>
          <a:xfrm>
            <a:off x="7596336" y="1625679"/>
            <a:ext cx="129614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Dies könnten auch mit </a:t>
            </a:r>
          </a:p>
          <a:p>
            <a:r>
              <a:rPr lang="de-DE" sz="1400" dirty="0" smtClean="0"/>
              <a:t>4 x C11 (1,544 </a:t>
            </a:r>
            <a:r>
              <a:rPr lang="de-DE" sz="1400" dirty="0" err="1" smtClean="0"/>
              <a:t>Mbit</a:t>
            </a:r>
            <a:r>
              <a:rPr lang="de-DE" sz="1400" dirty="0" smtClean="0"/>
              <a:t>/s) Containern durchgeführt werden</a:t>
            </a:r>
            <a:endParaRPr lang="de-DE" sz="1400" dirty="0"/>
          </a:p>
        </p:txBody>
      </p:sp>
      <p:sp>
        <p:nvSpPr>
          <p:cNvPr id="328" name="Freeform 33"/>
          <p:cNvSpPr>
            <a:spLocks/>
          </p:cNvSpPr>
          <p:nvPr/>
        </p:nvSpPr>
        <p:spPr bwMode="auto">
          <a:xfrm>
            <a:off x="5135114" y="3689306"/>
            <a:ext cx="545999" cy="243750"/>
          </a:xfrm>
          <a:custGeom>
            <a:avLst/>
            <a:gdLst>
              <a:gd name="T0" fmla="*/ 0 w 322"/>
              <a:gd name="T1" fmla="*/ 0 h 132"/>
              <a:gd name="T2" fmla="*/ 321 w 322"/>
              <a:gd name="T3" fmla="*/ 0 h 132"/>
              <a:gd name="T4" fmla="*/ 321 w 322"/>
              <a:gd name="T5" fmla="*/ 131 h 132"/>
              <a:gd name="T6" fmla="*/ 0 w 322"/>
              <a:gd name="T7" fmla="*/ 131 h 132"/>
              <a:gd name="T8" fmla="*/ 0 w 322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132">
                <a:moveTo>
                  <a:pt x="0" y="0"/>
                </a:moveTo>
                <a:lnTo>
                  <a:pt x="321" y="0"/>
                </a:lnTo>
                <a:lnTo>
                  <a:pt x="321" y="131"/>
                </a:lnTo>
                <a:lnTo>
                  <a:pt x="0" y="131"/>
                </a:lnTo>
                <a:lnTo>
                  <a:pt x="0" y="0"/>
                </a:lnTo>
              </a:path>
            </a:pathLst>
          </a:custGeom>
          <a:solidFill>
            <a:srgbClr val="B00A51"/>
          </a:solidFill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9" name="Rectangle 34"/>
          <p:cNvSpPr>
            <a:spLocks noChangeArrowheads="1"/>
          </p:cNvSpPr>
          <p:nvPr/>
        </p:nvSpPr>
        <p:spPr bwMode="auto">
          <a:xfrm>
            <a:off x="5114892" y="3685612"/>
            <a:ext cx="468078" cy="22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 smtClean="0">
                <a:solidFill>
                  <a:srgbClr val="000000"/>
                </a:solidFill>
                <a:latin typeface="Rotis Sans Serif for Nokia" pitchFamily="34" charset="0"/>
              </a:rPr>
              <a:t>TU-2</a:t>
            </a:r>
            <a:endParaRPr lang="en-GB" sz="1000" dirty="0">
              <a:solidFill>
                <a:srgbClr val="000000"/>
              </a:solidFill>
              <a:latin typeface="Rotis Sans Serif for Nokia" pitchFamily="34" charset="0"/>
            </a:endParaRPr>
          </a:p>
        </p:txBody>
      </p:sp>
      <p:sp>
        <p:nvSpPr>
          <p:cNvPr id="330" name="Freeform 35"/>
          <p:cNvSpPr>
            <a:spLocks/>
          </p:cNvSpPr>
          <p:nvPr/>
        </p:nvSpPr>
        <p:spPr bwMode="auto">
          <a:xfrm>
            <a:off x="5899880" y="3689306"/>
            <a:ext cx="545999" cy="243750"/>
          </a:xfrm>
          <a:custGeom>
            <a:avLst/>
            <a:gdLst>
              <a:gd name="T0" fmla="*/ 0 w 322"/>
              <a:gd name="T1" fmla="*/ 0 h 132"/>
              <a:gd name="T2" fmla="*/ 321 w 322"/>
              <a:gd name="T3" fmla="*/ 0 h 132"/>
              <a:gd name="T4" fmla="*/ 321 w 322"/>
              <a:gd name="T5" fmla="*/ 131 h 132"/>
              <a:gd name="T6" fmla="*/ 0 w 322"/>
              <a:gd name="T7" fmla="*/ 131 h 132"/>
              <a:gd name="T8" fmla="*/ 0 w 322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132">
                <a:moveTo>
                  <a:pt x="0" y="0"/>
                </a:moveTo>
                <a:lnTo>
                  <a:pt x="321" y="0"/>
                </a:lnTo>
                <a:lnTo>
                  <a:pt x="321" y="131"/>
                </a:lnTo>
                <a:lnTo>
                  <a:pt x="0" y="131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31" name="Rectangle 36"/>
          <p:cNvSpPr>
            <a:spLocks noChangeArrowheads="1"/>
          </p:cNvSpPr>
          <p:nvPr/>
        </p:nvSpPr>
        <p:spPr bwMode="auto">
          <a:xfrm>
            <a:off x="5822668" y="3707772"/>
            <a:ext cx="474490" cy="22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 smtClean="0">
                <a:solidFill>
                  <a:srgbClr val="000000"/>
                </a:solidFill>
                <a:latin typeface="Rotis Sans Serif for Nokia" pitchFamily="34" charset="0"/>
              </a:rPr>
              <a:t>VC-2</a:t>
            </a:r>
            <a:endParaRPr lang="en-GB" sz="1000" dirty="0">
              <a:solidFill>
                <a:srgbClr val="000000"/>
              </a:solidFill>
              <a:latin typeface="Rotis Sans Serif for Nokia" pitchFamily="34" charset="0"/>
            </a:endParaRPr>
          </a:p>
        </p:txBody>
      </p:sp>
      <p:sp>
        <p:nvSpPr>
          <p:cNvPr id="332" name="Freeform 37"/>
          <p:cNvSpPr>
            <a:spLocks/>
          </p:cNvSpPr>
          <p:nvPr/>
        </p:nvSpPr>
        <p:spPr bwMode="auto">
          <a:xfrm>
            <a:off x="6728990" y="3689306"/>
            <a:ext cx="549676" cy="243750"/>
          </a:xfrm>
          <a:custGeom>
            <a:avLst/>
            <a:gdLst>
              <a:gd name="T0" fmla="*/ 0 w 323"/>
              <a:gd name="T1" fmla="*/ 0 h 132"/>
              <a:gd name="T2" fmla="*/ 322 w 323"/>
              <a:gd name="T3" fmla="*/ 0 h 132"/>
              <a:gd name="T4" fmla="*/ 322 w 323"/>
              <a:gd name="T5" fmla="*/ 131 h 132"/>
              <a:gd name="T6" fmla="*/ 0 w 323"/>
              <a:gd name="T7" fmla="*/ 131 h 132"/>
              <a:gd name="T8" fmla="*/ 0 w 323"/>
              <a:gd name="T9" fmla="*/ 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132">
                <a:moveTo>
                  <a:pt x="0" y="0"/>
                </a:moveTo>
                <a:lnTo>
                  <a:pt x="322" y="0"/>
                </a:lnTo>
                <a:lnTo>
                  <a:pt x="322" y="131"/>
                </a:lnTo>
                <a:lnTo>
                  <a:pt x="0" y="131"/>
                </a:lnTo>
                <a:lnTo>
                  <a:pt x="0" y="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33" name="Rectangle 38"/>
          <p:cNvSpPr>
            <a:spLocks noChangeArrowheads="1"/>
          </p:cNvSpPr>
          <p:nvPr/>
        </p:nvSpPr>
        <p:spPr bwMode="auto">
          <a:xfrm>
            <a:off x="6719798" y="3707772"/>
            <a:ext cx="389531" cy="22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dirty="0" smtClean="0">
                <a:solidFill>
                  <a:srgbClr val="000000"/>
                </a:solidFill>
                <a:latin typeface="Rotis Sans Serif for Nokia" pitchFamily="34" charset="0"/>
              </a:rPr>
              <a:t>C-2</a:t>
            </a:r>
            <a:endParaRPr lang="en-GB" sz="1000" dirty="0">
              <a:solidFill>
                <a:srgbClr val="000000"/>
              </a:solidFill>
              <a:latin typeface="Rotis Sans Serif for Nokia" pitchFamily="34" charset="0"/>
            </a:endParaRPr>
          </a:p>
        </p:txBody>
      </p:sp>
      <p:sp>
        <p:nvSpPr>
          <p:cNvPr id="334" name="Line 103"/>
          <p:cNvSpPr>
            <a:spLocks noChangeShapeType="1"/>
          </p:cNvSpPr>
          <p:nvPr/>
        </p:nvSpPr>
        <p:spPr bwMode="auto">
          <a:xfrm>
            <a:off x="6455071" y="3801948"/>
            <a:ext cx="257373" cy="0"/>
          </a:xfrm>
          <a:prstGeom prst="line">
            <a:avLst/>
          </a:prstGeom>
          <a:noFill/>
          <a:ln w="25400">
            <a:solidFill>
              <a:srgbClr val="0033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35" name="Line 107"/>
          <p:cNvSpPr>
            <a:spLocks noChangeShapeType="1"/>
          </p:cNvSpPr>
          <p:nvPr/>
        </p:nvSpPr>
        <p:spPr bwMode="auto">
          <a:xfrm>
            <a:off x="5708689" y="3801948"/>
            <a:ext cx="156262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grpSp>
        <p:nvGrpSpPr>
          <p:cNvPr id="336" name="Gruppieren 335"/>
          <p:cNvGrpSpPr/>
          <p:nvPr/>
        </p:nvGrpSpPr>
        <p:grpSpPr>
          <a:xfrm>
            <a:off x="5891177" y="3494033"/>
            <a:ext cx="534969" cy="215444"/>
            <a:chOff x="5880342" y="1341348"/>
            <a:chExt cx="534969" cy="215444"/>
          </a:xfrm>
        </p:grpSpPr>
        <p:sp>
          <p:nvSpPr>
            <p:cNvPr id="337" name="Rechteck 336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8" name="Textfeld 337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POH</a:t>
              </a:r>
              <a:endParaRPr lang="de-DE" sz="800" dirty="0"/>
            </a:p>
          </p:txBody>
        </p:sp>
      </p:grpSp>
      <p:grpSp>
        <p:nvGrpSpPr>
          <p:cNvPr id="339" name="Gruppieren 338"/>
          <p:cNvGrpSpPr/>
          <p:nvPr/>
        </p:nvGrpSpPr>
        <p:grpSpPr>
          <a:xfrm>
            <a:off x="5133472" y="3473805"/>
            <a:ext cx="534969" cy="215444"/>
            <a:chOff x="5880342" y="1341348"/>
            <a:chExt cx="534969" cy="215444"/>
          </a:xfrm>
        </p:grpSpPr>
        <p:sp>
          <p:nvSpPr>
            <p:cNvPr id="340" name="Rechteck 339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1" name="Textfeld 340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PTR</a:t>
              </a:r>
              <a:endParaRPr lang="de-DE" sz="800" dirty="0"/>
            </a:p>
          </p:txBody>
        </p:sp>
      </p:grpSp>
      <p:sp>
        <p:nvSpPr>
          <p:cNvPr id="342" name="Freeform 82"/>
          <p:cNvSpPr>
            <a:spLocks/>
          </p:cNvSpPr>
          <p:nvPr/>
        </p:nvSpPr>
        <p:spPr bwMode="auto">
          <a:xfrm>
            <a:off x="4600829" y="3789022"/>
            <a:ext cx="525777" cy="44318"/>
          </a:xfrm>
          <a:custGeom>
            <a:avLst/>
            <a:gdLst>
              <a:gd name="T0" fmla="*/ 0 w 310"/>
              <a:gd name="T1" fmla="*/ 23 h 24"/>
              <a:gd name="T2" fmla="*/ 0 w 310"/>
              <a:gd name="T3" fmla="*/ 0 h 24"/>
              <a:gd name="T4" fmla="*/ 309 w 310"/>
              <a:gd name="T5" fmla="*/ 0 h 24"/>
              <a:gd name="T6" fmla="*/ 309 w 310"/>
              <a:gd name="T7" fmla="*/ 23 h 24"/>
              <a:gd name="T8" fmla="*/ 0 w 310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24">
                <a:moveTo>
                  <a:pt x="0" y="23"/>
                </a:moveTo>
                <a:lnTo>
                  <a:pt x="0" y="0"/>
                </a:lnTo>
                <a:lnTo>
                  <a:pt x="309" y="0"/>
                </a:lnTo>
                <a:lnTo>
                  <a:pt x="309" y="23"/>
                </a:lnTo>
                <a:lnTo>
                  <a:pt x="0" y="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44" name="Freeform 82"/>
          <p:cNvSpPr>
            <a:spLocks/>
          </p:cNvSpPr>
          <p:nvPr/>
        </p:nvSpPr>
        <p:spPr bwMode="auto">
          <a:xfrm rot="3455292">
            <a:off x="4148889" y="3512332"/>
            <a:ext cx="619557" cy="45719"/>
          </a:xfrm>
          <a:custGeom>
            <a:avLst/>
            <a:gdLst>
              <a:gd name="T0" fmla="*/ 0 w 310"/>
              <a:gd name="T1" fmla="*/ 23 h 24"/>
              <a:gd name="T2" fmla="*/ 0 w 310"/>
              <a:gd name="T3" fmla="*/ 0 h 24"/>
              <a:gd name="T4" fmla="*/ 309 w 310"/>
              <a:gd name="T5" fmla="*/ 0 h 24"/>
              <a:gd name="T6" fmla="*/ 309 w 310"/>
              <a:gd name="T7" fmla="*/ 23 h 24"/>
              <a:gd name="T8" fmla="*/ 0 w 310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0" h="24">
                <a:moveTo>
                  <a:pt x="0" y="23"/>
                </a:moveTo>
                <a:lnTo>
                  <a:pt x="0" y="0"/>
                </a:lnTo>
                <a:lnTo>
                  <a:pt x="309" y="0"/>
                </a:lnTo>
                <a:lnTo>
                  <a:pt x="309" y="23"/>
                </a:lnTo>
                <a:lnTo>
                  <a:pt x="0" y="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45" name="Textfeld 344"/>
          <p:cNvSpPr txBox="1"/>
          <p:nvPr/>
        </p:nvSpPr>
        <p:spPr>
          <a:xfrm>
            <a:off x="3235386" y="5600644"/>
            <a:ext cx="19578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58775" algn="l"/>
              </a:tabLst>
            </a:pPr>
            <a:r>
              <a:rPr lang="de-DE" sz="1200" dirty="0" smtClean="0"/>
              <a:t>C 	=  Container</a:t>
            </a:r>
          </a:p>
          <a:p>
            <a:pPr>
              <a:tabLst>
                <a:tab pos="358775" algn="l"/>
              </a:tabLst>
            </a:pPr>
            <a:r>
              <a:rPr lang="de-DE" sz="1200" dirty="0" smtClean="0"/>
              <a:t>VC 	=  Virtual Container</a:t>
            </a:r>
          </a:p>
          <a:p>
            <a:pPr>
              <a:tabLst>
                <a:tab pos="358775" algn="l"/>
              </a:tabLst>
            </a:pPr>
            <a:r>
              <a:rPr lang="de-DE" sz="1200" dirty="0" smtClean="0"/>
              <a:t>TU 	=  </a:t>
            </a:r>
            <a:r>
              <a:rPr lang="de-DE" sz="1200" dirty="0" err="1" smtClean="0"/>
              <a:t>Tributary</a:t>
            </a:r>
            <a:r>
              <a:rPr lang="de-DE" sz="1200" dirty="0" smtClean="0"/>
              <a:t> Unit</a:t>
            </a:r>
          </a:p>
          <a:p>
            <a:pPr>
              <a:tabLst>
                <a:tab pos="358775" algn="l"/>
              </a:tabLst>
            </a:pPr>
            <a:r>
              <a:rPr lang="de-DE" sz="1200" dirty="0" smtClean="0"/>
              <a:t>TUG	=  </a:t>
            </a:r>
            <a:r>
              <a:rPr lang="de-DE" sz="1200" dirty="0" err="1" smtClean="0"/>
              <a:t>Tributary</a:t>
            </a:r>
            <a:r>
              <a:rPr lang="de-DE" sz="1200" dirty="0" smtClean="0"/>
              <a:t> Group</a:t>
            </a:r>
          </a:p>
          <a:p>
            <a:pPr>
              <a:tabLst>
                <a:tab pos="358775" algn="l"/>
              </a:tabLst>
            </a:pPr>
            <a:r>
              <a:rPr lang="de-DE" sz="1200" dirty="0" smtClean="0"/>
              <a:t>AU	=  Administrative  Unit</a:t>
            </a:r>
            <a:endParaRPr lang="de-DE" sz="1200" dirty="0"/>
          </a:p>
        </p:txBody>
      </p:sp>
      <p:sp>
        <p:nvSpPr>
          <p:cNvPr id="346" name="Textfeld 345"/>
          <p:cNvSpPr txBox="1"/>
          <p:nvPr/>
        </p:nvSpPr>
        <p:spPr>
          <a:xfrm>
            <a:off x="5372982" y="5714778"/>
            <a:ext cx="1935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358775" algn="l"/>
              </a:tabLst>
            </a:pPr>
            <a:r>
              <a:rPr lang="de-DE" sz="1200" dirty="0" smtClean="0"/>
              <a:t>PTR	=  Pointer</a:t>
            </a:r>
          </a:p>
          <a:p>
            <a:pPr>
              <a:tabLst>
                <a:tab pos="358775" algn="l"/>
              </a:tabLst>
            </a:pPr>
            <a:r>
              <a:rPr lang="de-DE" sz="1200" dirty="0" smtClean="0"/>
              <a:t>POH	=  Path Overhead</a:t>
            </a:r>
          </a:p>
          <a:p>
            <a:pPr>
              <a:tabLst>
                <a:tab pos="358775" algn="l"/>
              </a:tabLst>
            </a:pPr>
            <a:r>
              <a:rPr lang="de-DE" sz="1200" dirty="0" smtClean="0"/>
              <a:t>SOH	=  </a:t>
            </a:r>
            <a:r>
              <a:rPr lang="de-DE" sz="1200" dirty="0" err="1" smtClean="0"/>
              <a:t>Section</a:t>
            </a:r>
            <a:r>
              <a:rPr lang="de-DE" sz="1200" dirty="0" smtClean="0"/>
              <a:t> Overhead</a:t>
            </a:r>
            <a:endParaRPr lang="de-DE" sz="1200" dirty="0"/>
          </a:p>
        </p:txBody>
      </p:sp>
      <p:grpSp>
        <p:nvGrpSpPr>
          <p:cNvPr id="347" name="Gruppieren 346"/>
          <p:cNvGrpSpPr/>
          <p:nvPr/>
        </p:nvGrpSpPr>
        <p:grpSpPr>
          <a:xfrm>
            <a:off x="2649870" y="2104856"/>
            <a:ext cx="534969" cy="215444"/>
            <a:chOff x="5880342" y="1341348"/>
            <a:chExt cx="534969" cy="215444"/>
          </a:xfrm>
        </p:grpSpPr>
        <p:sp>
          <p:nvSpPr>
            <p:cNvPr id="348" name="Rechteck 347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49" name="Textfeld 348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POH</a:t>
              </a:r>
              <a:endParaRPr lang="de-DE" sz="800" dirty="0"/>
            </a:p>
          </p:txBody>
        </p:sp>
      </p:grpSp>
      <p:grpSp>
        <p:nvGrpSpPr>
          <p:cNvPr id="350" name="Gruppieren 349"/>
          <p:cNvGrpSpPr/>
          <p:nvPr/>
        </p:nvGrpSpPr>
        <p:grpSpPr>
          <a:xfrm>
            <a:off x="1979712" y="2104856"/>
            <a:ext cx="534969" cy="215444"/>
            <a:chOff x="5880342" y="1341348"/>
            <a:chExt cx="534969" cy="215444"/>
          </a:xfrm>
        </p:grpSpPr>
        <p:sp>
          <p:nvSpPr>
            <p:cNvPr id="351" name="Rechteck 350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2" name="Textfeld 351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PTR</a:t>
              </a:r>
              <a:endParaRPr lang="de-DE" sz="800" dirty="0"/>
            </a:p>
          </p:txBody>
        </p:sp>
      </p:grpSp>
      <p:grpSp>
        <p:nvGrpSpPr>
          <p:cNvPr id="353" name="Gruppieren 352"/>
          <p:cNvGrpSpPr/>
          <p:nvPr/>
        </p:nvGrpSpPr>
        <p:grpSpPr>
          <a:xfrm>
            <a:off x="1243946" y="2085191"/>
            <a:ext cx="534969" cy="215444"/>
            <a:chOff x="5880342" y="1341348"/>
            <a:chExt cx="534969" cy="215444"/>
          </a:xfrm>
        </p:grpSpPr>
        <p:sp>
          <p:nvSpPr>
            <p:cNvPr id="354" name="Rechteck 353"/>
            <p:cNvSpPr/>
            <p:nvPr/>
          </p:nvSpPr>
          <p:spPr>
            <a:xfrm>
              <a:off x="5940152" y="1383018"/>
              <a:ext cx="359341" cy="119583"/>
            </a:xfrm>
            <a:prstGeom prst="rect">
              <a:avLst/>
            </a:prstGeom>
            <a:ln w="635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5" name="Textfeld 354"/>
            <p:cNvSpPr txBox="1"/>
            <p:nvPr/>
          </p:nvSpPr>
          <p:spPr>
            <a:xfrm>
              <a:off x="5880342" y="1341348"/>
              <a:ext cx="53496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800" dirty="0" smtClean="0"/>
                <a:t>+ SOH</a:t>
              </a:r>
              <a:endParaRPr lang="de-DE" sz="800" dirty="0"/>
            </a:p>
          </p:txBody>
        </p:sp>
      </p:grpSp>
      <p:sp>
        <p:nvSpPr>
          <p:cNvPr id="357" name="Textfeld 356"/>
          <p:cNvSpPr txBox="1"/>
          <p:nvPr/>
        </p:nvSpPr>
        <p:spPr>
          <a:xfrm>
            <a:off x="6700260" y="4077072"/>
            <a:ext cx="16039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smtClean="0"/>
              <a:t>44,184 </a:t>
            </a:r>
            <a:r>
              <a:rPr lang="de-DE" sz="1100" dirty="0" err="1" smtClean="0"/>
              <a:t>Mbit</a:t>
            </a:r>
            <a:r>
              <a:rPr lang="de-DE" sz="1100" dirty="0" smtClean="0"/>
              <a:t>/s  (T3)</a:t>
            </a:r>
          </a:p>
          <a:p>
            <a:r>
              <a:rPr lang="de-DE" sz="1100" dirty="0" smtClean="0"/>
              <a:t>34,368 </a:t>
            </a:r>
            <a:r>
              <a:rPr lang="de-DE" sz="1100" dirty="0" err="1" smtClean="0"/>
              <a:t>Mbit</a:t>
            </a:r>
            <a:r>
              <a:rPr lang="de-DE" sz="1100" dirty="0" smtClean="0"/>
              <a:t>/s (E3)</a:t>
            </a:r>
            <a:endParaRPr lang="de-DE" sz="1100" dirty="0"/>
          </a:p>
        </p:txBody>
      </p:sp>
      <p:sp>
        <p:nvSpPr>
          <p:cNvPr id="358" name="Textfeld 357"/>
          <p:cNvSpPr txBox="1"/>
          <p:nvPr/>
        </p:nvSpPr>
        <p:spPr>
          <a:xfrm>
            <a:off x="6712444" y="3446162"/>
            <a:ext cx="13438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6,312 </a:t>
            </a:r>
            <a:r>
              <a:rPr lang="de-DE" sz="1100" dirty="0" err="1"/>
              <a:t>Mbit</a:t>
            </a:r>
            <a:r>
              <a:rPr lang="de-DE" sz="1100" dirty="0"/>
              <a:t>/s    (T2)</a:t>
            </a:r>
          </a:p>
        </p:txBody>
      </p:sp>
      <p:sp>
        <p:nvSpPr>
          <p:cNvPr id="359" name="Textfeld 358"/>
          <p:cNvSpPr txBox="1"/>
          <p:nvPr/>
        </p:nvSpPr>
        <p:spPr>
          <a:xfrm>
            <a:off x="6692907" y="1277923"/>
            <a:ext cx="134387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2,048 </a:t>
            </a:r>
            <a:r>
              <a:rPr lang="de-DE" sz="1100" dirty="0" err="1"/>
              <a:t>Mbit</a:t>
            </a:r>
            <a:r>
              <a:rPr lang="de-DE" sz="1100" dirty="0"/>
              <a:t>/s    (E1)</a:t>
            </a:r>
          </a:p>
        </p:txBody>
      </p:sp>
      <p:pic>
        <p:nvPicPr>
          <p:cNvPr id="4098" name="Picture 2" descr="C:\Users\RDF\Pictures\VC-3 u. 4 PO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8" y="2859306"/>
            <a:ext cx="2374228" cy="213733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4100" name="Picture 4" descr="C:\Users\RDF\Pictures\VC-11 u. 12 PO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8" y="943561"/>
            <a:ext cx="2651306" cy="104527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299616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Aufbau eines STM-1 Rahmens</a:t>
            </a:r>
            <a:endParaRPr lang="de-DE" dirty="0"/>
          </a:p>
        </p:txBody>
      </p:sp>
      <p:pic>
        <p:nvPicPr>
          <p:cNvPr id="2051" name="Picture 3" descr="C:\Users\RDF\Pictures\STM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872" y="1268760"/>
            <a:ext cx="5713512" cy="216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feld 14"/>
          <p:cNvSpPr txBox="1"/>
          <p:nvPr/>
        </p:nvSpPr>
        <p:spPr>
          <a:xfrm>
            <a:off x="514672" y="1916832"/>
            <a:ext cx="18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Regenerator </a:t>
            </a:r>
            <a:r>
              <a:rPr lang="de-DE" sz="1000" dirty="0" err="1" smtClean="0"/>
              <a:t>Section</a:t>
            </a:r>
            <a:r>
              <a:rPr lang="de-DE" sz="1000" dirty="0" smtClean="0"/>
              <a:t> Overhead</a:t>
            </a:r>
            <a:endParaRPr lang="de-DE" sz="1000" dirty="0"/>
          </a:p>
        </p:txBody>
      </p:sp>
      <p:sp>
        <p:nvSpPr>
          <p:cNvPr id="16" name="Textfeld 15"/>
          <p:cNvSpPr txBox="1"/>
          <p:nvPr/>
        </p:nvSpPr>
        <p:spPr>
          <a:xfrm>
            <a:off x="658688" y="2803941"/>
            <a:ext cx="16561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Multiplex </a:t>
            </a:r>
            <a:r>
              <a:rPr lang="de-DE" sz="1000" dirty="0" err="1" smtClean="0"/>
              <a:t>Section</a:t>
            </a:r>
            <a:r>
              <a:rPr lang="de-DE" sz="1000" dirty="0" smtClean="0"/>
              <a:t> Overhead</a:t>
            </a:r>
            <a:endParaRPr lang="de-DE" sz="1000" dirty="0"/>
          </a:p>
        </p:txBody>
      </p:sp>
      <p:pic>
        <p:nvPicPr>
          <p:cNvPr id="2054" name="Picture 6" descr="C:\Users\RDF\Pictures\Overhead-Byt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930744"/>
            <a:ext cx="352354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7" descr="C:\Users\RDF\Pictures\STM-1 SOH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02279"/>
            <a:ext cx="4350167" cy="2119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73" name="Gerade Verbindung 2072"/>
          <p:cNvCxnSpPr/>
          <p:nvPr/>
        </p:nvCxnSpPr>
        <p:spPr>
          <a:xfrm>
            <a:off x="3563888" y="3284984"/>
            <a:ext cx="36004" cy="645760"/>
          </a:xfrm>
          <a:prstGeom prst="line">
            <a:avLst/>
          </a:prstGeom>
          <a:ln>
            <a:headEnd type="none" w="med" len="lg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57"/>
          <p:cNvCxnSpPr/>
          <p:nvPr/>
        </p:nvCxnSpPr>
        <p:spPr>
          <a:xfrm flipH="1">
            <a:off x="395536" y="3284983"/>
            <a:ext cx="2093184" cy="645761"/>
          </a:xfrm>
          <a:prstGeom prst="line">
            <a:avLst/>
          </a:prstGeom>
          <a:ln>
            <a:headEnd type="none" w="med" len="lg"/>
            <a:tailEnd type="stealth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7" name="Textfeld 2076"/>
          <p:cNvSpPr txBox="1"/>
          <p:nvPr/>
        </p:nvSpPr>
        <p:spPr>
          <a:xfrm>
            <a:off x="7956376" y="1455167"/>
            <a:ext cx="1116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Übertragung Zeilenweise von 1 – 270 </a:t>
            </a:r>
            <a:endParaRPr lang="de-DE" sz="1200" dirty="0"/>
          </a:p>
        </p:txBody>
      </p:sp>
      <p:sp>
        <p:nvSpPr>
          <p:cNvPr id="2078" name="Textfeld 2077"/>
          <p:cNvSpPr txBox="1"/>
          <p:nvPr/>
        </p:nvSpPr>
        <p:spPr>
          <a:xfrm>
            <a:off x="395536" y="602128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de-DE" sz="1400" dirty="0"/>
              <a:t>A1 = 1 1 1 1 0 1 1 0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de-DE" sz="1400" dirty="0"/>
              <a:t>A2 = 0 0 1 0 1 0 0 </a:t>
            </a:r>
            <a:r>
              <a:rPr lang="de-DE" sz="1400" dirty="0" smtClean="0"/>
              <a:t>0</a:t>
            </a:r>
            <a:endParaRPr lang="de-DE" sz="1400" dirty="0"/>
          </a:p>
        </p:txBody>
      </p:sp>
      <p:sp>
        <p:nvSpPr>
          <p:cNvPr id="2079" name="Geschweifte Klammer rechts 2078"/>
          <p:cNvSpPr/>
          <p:nvPr/>
        </p:nvSpPr>
        <p:spPr>
          <a:xfrm>
            <a:off x="1871700" y="6021288"/>
            <a:ext cx="324036" cy="576064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Textfeld 31"/>
          <p:cNvSpPr txBox="1"/>
          <p:nvPr/>
        </p:nvSpPr>
        <p:spPr>
          <a:xfrm>
            <a:off x="2314872" y="5927774"/>
            <a:ext cx="24731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F</a:t>
            </a:r>
            <a:r>
              <a:rPr lang="de-DE" sz="1400" dirty="0" smtClean="0"/>
              <a:t>rame </a:t>
            </a:r>
            <a:r>
              <a:rPr lang="de-DE" sz="1400" b="1" dirty="0" err="1" smtClean="0"/>
              <a:t>A</a:t>
            </a:r>
            <a:r>
              <a:rPr lang="de-DE" sz="1400" dirty="0" err="1" smtClean="0"/>
              <a:t>lignment</a:t>
            </a:r>
            <a:r>
              <a:rPr lang="de-DE" sz="1400" dirty="0" smtClean="0"/>
              <a:t> </a:t>
            </a:r>
            <a:r>
              <a:rPr lang="de-DE" sz="1400" b="1" dirty="0" smtClean="0"/>
              <a:t>S</a:t>
            </a:r>
            <a:r>
              <a:rPr lang="de-DE" sz="1400" dirty="0" smtClean="0"/>
              <a:t>ignal  (Rahmen Synchronisationssignal)</a:t>
            </a:r>
            <a:endParaRPr lang="de-DE" sz="1400" dirty="0"/>
          </a:p>
        </p:txBody>
      </p:sp>
      <p:sp>
        <p:nvSpPr>
          <p:cNvPr id="33" name="Textfeld 32"/>
          <p:cNvSpPr txBox="1"/>
          <p:nvPr/>
        </p:nvSpPr>
        <p:spPr>
          <a:xfrm>
            <a:off x="1187624" y="3707983"/>
            <a:ext cx="17281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dirty="0" smtClean="0"/>
              <a:t>SOH (</a:t>
            </a:r>
            <a:r>
              <a:rPr lang="de-DE" sz="1200" b="1" dirty="0" err="1" smtClean="0"/>
              <a:t>Section</a:t>
            </a:r>
            <a:r>
              <a:rPr lang="de-DE" sz="1200" b="1" dirty="0" smtClean="0"/>
              <a:t> Overhead)</a:t>
            </a:r>
            <a:endParaRPr lang="de-DE" sz="1200" b="1" dirty="0"/>
          </a:p>
        </p:txBody>
      </p:sp>
      <p:sp>
        <p:nvSpPr>
          <p:cNvPr id="37" name="Rechteck 36"/>
          <p:cNvSpPr/>
          <p:nvPr/>
        </p:nvSpPr>
        <p:spPr>
          <a:xfrm>
            <a:off x="3551448" y="1844824"/>
            <a:ext cx="228464" cy="144015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ysClr val="windowText" lastClr="000000"/>
                </a:solidFill>
              </a:rPr>
              <a:t>P</a:t>
            </a:r>
          </a:p>
          <a:p>
            <a:pPr algn="ctr"/>
            <a:r>
              <a:rPr lang="de-DE" sz="1200" dirty="0" smtClean="0">
                <a:solidFill>
                  <a:sysClr val="windowText" lastClr="000000"/>
                </a:solidFill>
              </a:rPr>
              <a:t>O</a:t>
            </a:r>
          </a:p>
          <a:p>
            <a:pPr algn="ctr"/>
            <a:r>
              <a:rPr lang="de-DE" sz="1200" dirty="0" smtClean="0">
                <a:solidFill>
                  <a:sysClr val="windowText" lastClr="000000"/>
                </a:solidFill>
              </a:rPr>
              <a:t>H</a:t>
            </a:r>
            <a:endParaRPr lang="de-DE" sz="1200" dirty="0">
              <a:solidFill>
                <a:sysClr val="windowText" lastClr="000000"/>
              </a:solidFill>
            </a:endParaRPr>
          </a:p>
        </p:txBody>
      </p:sp>
      <p:sp>
        <p:nvSpPr>
          <p:cNvPr id="39" name="Geschweifte Klammer rechts 38"/>
          <p:cNvSpPr/>
          <p:nvPr/>
        </p:nvSpPr>
        <p:spPr>
          <a:xfrm rot="5400000">
            <a:off x="5146467" y="1697346"/>
            <a:ext cx="214156" cy="3389433"/>
          </a:xfrm>
          <a:prstGeom prst="rightBrace">
            <a:avLst>
              <a:gd name="adj1" fmla="val 8333"/>
              <a:gd name="adj2" fmla="val 50135"/>
            </a:avLst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0" name="Textfeld 39"/>
          <p:cNvSpPr txBox="1"/>
          <p:nvPr/>
        </p:nvSpPr>
        <p:spPr>
          <a:xfrm>
            <a:off x="5004048" y="3429000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/>
              <a:t>VC4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18630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55005" y="4849813"/>
            <a:ext cx="958850" cy="187325"/>
          </a:xfrm>
          <a:prstGeom prst="rect">
            <a:avLst/>
          </a:prstGeom>
          <a:solidFill>
            <a:srgbClr val="B00A5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1723380" y="3432175"/>
            <a:ext cx="3140075" cy="1616075"/>
          </a:xfrm>
          <a:custGeom>
            <a:avLst/>
            <a:gdLst>
              <a:gd name="T0" fmla="*/ 0 w 2143"/>
              <a:gd name="T1" fmla="*/ 243 h 1018"/>
              <a:gd name="T2" fmla="*/ 900 w 2143"/>
              <a:gd name="T3" fmla="*/ 243 h 1018"/>
              <a:gd name="T4" fmla="*/ 900 w 2143"/>
              <a:gd name="T5" fmla="*/ 0 h 1018"/>
              <a:gd name="T6" fmla="*/ 2142 w 2143"/>
              <a:gd name="T7" fmla="*/ 0 h 1018"/>
              <a:gd name="T8" fmla="*/ 2142 w 2143"/>
              <a:gd name="T9" fmla="*/ 792 h 1018"/>
              <a:gd name="T10" fmla="*/ 900 w 2143"/>
              <a:gd name="T11" fmla="*/ 792 h 1018"/>
              <a:gd name="T12" fmla="*/ 900 w 2143"/>
              <a:gd name="T13" fmla="*/ 1017 h 1018"/>
              <a:gd name="T14" fmla="*/ 0 w 2143"/>
              <a:gd name="T15" fmla="*/ 1017 h 1018"/>
              <a:gd name="T16" fmla="*/ 0 w 2143"/>
              <a:gd name="T17" fmla="*/ 243 h 10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43" h="1018">
                <a:moveTo>
                  <a:pt x="0" y="243"/>
                </a:moveTo>
                <a:lnTo>
                  <a:pt x="900" y="243"/>
                </a:lnTo>
                <a:lnTo>
                  <a:pt x="900" y="0"/>
                </a:lnTo>
                <a:lnTo>
                  <a:pt x="2142" y="0"/>
                </a:lnTo>
                <a:lnTo>
                  <a:pt x="2142" y="792"/>
                </a:lnTo>
                <a:lnTo>
                  <a:pt x="900" y="792"/>
                </a:lnTo>
                <a:lnTo>
                  <a:pt x="900" y="1017"/>
                </a:lnTo>
                <a:lnTo>
                  <a:pt x="0" y="1017"/>
                </a:lnTo>
                <a:lnTo>
                  <a:pt x="0" y="243"/>
                </a:lnTo>
              </a:path>
            </a:pathLst>
          </a:custGeom>
          <a:solidFill>
            <a:schemeClr val="folHlink"/>
          </a:solidFill>
          <a:ln w="25400" cap="rnd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1709093" y="2586038"/>
            <a:ext cx="17462" cy="1728787"/>
          </a:xfrm>
          <a:custGeom>
            <a:avLst/>
            <a:gdLst>
              <a:gd name="T0" fmla="*/ 0 w 12"/>
              <a:gd name="T1" fmla="*/ 0 h 1089"/>
              <a:gd name="T2" fmla="*/ 11 w 12"/>
              <a:gd name="T3" fmla="*/ 0 h 1089"/>
              <a:gd name="T4" fmla="*/ 11 w 12"/>
              <a:gd name="T5" fmla="*/ 1088 h 1089"/>
              <a:gd name="T6" fmla="*/ 0 w 12"/>
              <a:gd name="T7" fmla="*/ 1088 h 1089"/>
              <a:gd name="T8" fmla="*/ 0 w 12"/>
              <a:gd name="T9" fmla="*/ 0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89">
                <a:moveTo>
                  <a:pt x="0" y="0"/>
                </a:moveTo>
                <a:lnTo>
                  <a:pt x="11" y="0"/>
                </a:lnTo>
                <a:lnTo>
                  <a:pt x="11" y="1088"/>
                </a:lnTo>
                <a:lnTo>
                  <a:pt x="0" y="1088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72468" y="3629025"/>
            <a:ext cx="696912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SOH FOR</a:t>
            </a: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748655" y="4325938"/>
            <a:ext cx="4113213" cy="1752600"/>
          </a:xfrm>
          <a:custGeom>
            <a:avLst/>
            <a:gdLst>
              <a:gd name="T0" fmla="*/ 0 w 2807"/>
              <a:gd name="T1" fmla="*/ 0 h 1104"/>
              <a:gd name="T2" fmla="*/ 2806 w 2807"/>
              <a:gd name="T3" fmla="*/ 0 h 1104"/>
              <a:gd name="T4" fmla="*/ 2806 w 2807"/>
              <a:gd name="T5" fmla="*/ 1103 h 1104"/>
              <a:gd name="T6" fmla="*/ 0 w 2807"/>
              <a:gd name="T7" fmla="*/ 1103 h 1104"/>
              <a:gd name="T8" fmla="*/ 0 w 2807"/>
              <a:gd name="T9" fmla="*/ 0 h 1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7" h="1104">
                <a:moveTo>
                  <a:pt x="0" y="0"/>
                </a:moveTo>
                <a:lnTo>
                  <a:pt x="2806" y="0"/>
                </a:lnTo>
                <a:lnTo>
                  <a:pt x="2806" y="1103"/>
                </a:lnTo>
                <a:lnTo>
                  <a:pt x="0" y="1103"/>
                </a:lnTo>
                <a:lnTo>
                  <a:pt x="0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48655" y="2573338"/>
            <a:ext cx="4113213" cy="1754187"/>
          </a:xfrm>
          <a:custGeom>
            <a:avLst/>
            <a:gdLst>
              <a:gd name="T0" fmla="*/ 0 w 2807"/>
              <a:gd name="T1" fmla="*/ 0 h 1105"/>
              <a:gd name="T2" fmla="*/ 2806 w 2807"/>
              <a:gd name="T3" fmla="*/ 0 h 1105"/>
              <a:gd name="T4" fmla="*/ 2806 w 2807"/>
              <a:gd name="T5" fmla="*/ 1104 h 1105"/>
              <a:gd name="T6" fmla="*/ 0 w 2807"/>
              <a:gd name="T7" fmla="*/ 1104 h 1105"/>
              <a:gd name="T8" fmla="*/ 0 w 2807"/>
              <a:gd name="T9" fmla="*/ 0 h 1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07" h="1105">
                <a:moveTo>
                  <a:pt x="0" y="0"/>
                </a:moveTo>
                <a:lnTo>
                  <a:pt x="2806" y="0"/>
                </a:lnTo>
                <a:lnTo>
                  <a:pt x="2806" y="1104"/>
                </a:lnTo>
                <a:lnTo>
                  <a:pt x="0" y="1104"/>
                </a:lnTo>
                <a:lnTo>
                  <a:pt x="0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83568" y="1493838"/>
            <a:ext cx="4303712" cy="19050"/>
          </a:xfrm>
          <a:custGeom>
            <a:avLst/>
            <a:gdLst>
              <a:gd name="T0" fmla="*/ 0 w 2937"/>
              <a:gd name="T1" fmla="*/ 11 h 12"/>
              <a:gd name="T2" fmla="*/ 0 w 2937"/>
              <a:gd name="T3" fmla="*/ 0 h 12"/>
              <a:gd name="T4" fmla="*/ 2936 w 2937"/>
              <a:gd name="T5" fmla="*/ 0 h 12"/>
              <a:gd name="T6" fmla="*/ 2936 w 2937"/>
              <a:gd name="T7" fmla="*/ 11 h 12"/>
              <a:gd name="T8" fmla="*/ 0 w 2937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7" h="12">
                <a:moveTo>
                  <a:pt x="0" y="11"/>
                </a:moveTo>
                <a:lnTo>
                  <a:pt x="0" y="0"/>
                </a:lnTo>
                <a:lnTo>
                  <a:pt x="2936" y="0"/>
                </a:lnTo>
                <a:lnTo>
                  <a:pt x="2936" y="11"/>
                </a:lnTo>
                <a:lnTo>
                  <a:pt x="0" y="11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04205" y="1846263"/>
            <a:ext cx="4305300" cy="20637"/>
          </a:xfrm>
          <a:custGeom>
            <a:avLst/>
            <a:gdLst>
              <a:gd name="T0" fmla="*/ 0 w 2938"/>
              <a:gd name="T1" fmla="*/ 12 h 13"/>
              <a:gd name="T2" fmla="*/ 0 w 2938"/>
              <a:gd name="T3" fmla="*/ 0 h 13"/>
              <a:gd name="T4" fmla="*/ 2937 w 2938"/>
              <a:gd name="T5" fmla="*/ 0 h 13"/>
              <a:gd name="T6" fmla="*/ 2937 w 2938"/>
              <a:gd name="T7" fmla="*/ 12 h 13"/>
              <a:gd name="T8" fmla="*/ 0 w 2938"/>
              <a:gd name="T9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13">
                <a:moveTo>
                  <a:pt x="0" y="12"/>
                </a:moveTo>
                <a:lnTo>
                  <a:pt x="0" y="0"/>
                </a:lnTo>
                <a:lnTo>
                  <a:pt x="2937" y="0"/>
                </a:lnTo>
                <a:lnTo>
                  <a:pt x="2937" y="12"/>
                </a:lnTo>
                <a:lnTo>
                  <a:pt x="0" y="12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334693" y="3711575"/>
            <a:ext cx="61118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(VC-4)</a:t>
            </a:r>
          </a:p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endParaRPr lang="en-GB" sz="1200" b="1">
              <a:solidFill>
                <a:srgbClr val="000000"/>
              </a:solidFill>
              <a:latin typeface="Rotis Sans Serif for Nokia" pitchFamily="34" charset="0"/>
            </a:endParaRPr>
          </a:p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Payload</a:t>
            </a: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1058218" y="1501775"/>
            <a:ext cx="15875" cy="355600"/>
          </a:xfrm>
          <a:custGeom>
            <a:avLst/>
            <a:gdLst>
              <a:gd name="T0" fmla="*/ 10 w 11"/>
              <a:gd name="T1" fmla="*/ 223 h 224"/>
              <a:gd name="T2" fmla="*/ 0 w 11"/>
              <a:gd name="T3" fmla="*/ 223 h 224"/>
              <a:gd name="T4" fmla="*/ 0 w 11"/>
              <a:gd name="T5" fmla="*/ 0 h 224"/>
              <a:gd name="T6" fmla="*/ 10 w 11"/>
              <a:gd name="T7" fmla="*/ 0 h 224"/>
              <a:gd name="T8" fmla="*/ 10 w 11"/>
              <a:gd name="T9" fmla="*/ 2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24">
                <a:moveTo>
                  <a:pt x="10" y="223"/>
                </a:moveTo>
                <a:lnTo>
                  <a:pt x="0" y="223"/>
                </a:lnTo>
                <a:lnTo>
                  <a:pt x="0" y="0"/>
                </a:lnTo>
                <a:lnTo>
                  <a:pt x="10" y="0"/>
                </a:lnTo>
                <a:lnTo>
                  <a:pt x="10" y="2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709093" y="4338638"/>
            <a:ext cx="17462" cy="1728787"/>
          </a:xfrm>
          <a:custGeom>
            <a:avLst/>
            <a:gdLst>
              <a:gd name="T0" fmla="*/ 0 w 12"/>
              <a:gd name="T1" fmla="*/ 0 h 1089"/>
              <a:gd name="T2" fmla="*/ 11 w 12"/>
              <a:gd name="T3" fmla="*/ 0 h 1089"/>
              <a:gd name="T4" fmla="*/ 11 w 12"/>
              <a:gd name="T5" fmla="*/ 1088 h 1089"/>
              <a:gd name="T6" fmla="*/ 0 w 12"/>
              <a:gd name="T7" fmla="*/ 1088 h 1089"/>
              <a:gd name="T8" fmla="*/ 0 w 12"/>
              <a:gd name="T9" fmla="*/ 0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089">
                <a:moveTo>
                  <a:pt x="0" y="0"/>
                </a:moveTo>
                <a:lnTo>
                  <a:pt x="11" y="0"/>
                </a:lnTo>
                <a:lnTo>
                  <a:pt x="11" y="1088"/>
                </a:lnTo>
                <a:lnTo>
                  <a:pt x="0" y="1088"/>
                </a:lnTo>
                <a:lnTo>
                  <a:pt x="0" y="0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1717030" y="3794125"/>
            <a:ext cx="1314450" cy="19050"/>
          </a:xfrm>
          <a:custGeom>
            <a:avLst/>
            <a:gdLst>
              <a:gd name="T0" fmla="*/ 0 w 898"/>
              <a:gd name="T1" fmla="*/ 11 h 12"/>
              <a:gd name="T2" fmla="*/ 0 w 898"/>
              <a:gd name="T3" fmla="*/ 0 h 12"/>
              <a:gd name="T4" fmla="*/ 897 w 898"/>
              <a:gd name="T5" fmla="*/ 0 h 12"/>
              <a:gd name="T6" fmla="*/ 897 w 898"/>
              <a:gd name="T7" fmla="*/ 11 h 12"/>
              <a:gd name="T8" fmla="*/ 0 w 898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8" h="12">
                <a:moveTo>
                  <a:pt x="0" y="11"/>
                </a:moveTo>
                <a:lnTo>
                  <a:pt x="0" y="0"/>
                </a:lnTo>
                <a:lnTo>
                  <a:pt x="897" y="0"/>
                </a:lnTo>
                <a:lnTo>
                  <a:pt x="897" y="11"/>
                </a:lnTo>
                <a:lnTo>
                  <a:pt x="0" y="11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3028305" y="3436938"/>
            <a:ext cx="19050" cy="366712"/>
          </a:xfrm>
          <a:custGeom>
            <a:avLst/>
            <a:gdLst>
              <a:gd name="T0" fmla="*/ 12 w 13"/>
              <a:gd name="T1" fmla="*/ 230 h 231"/>
              <a:gd name="T2" fmla="*/ 0 w 13"/>
              <a:gd name="T3" fmla="*/ 230 h 231"/>
              <a:gd name="T4" fmla="*/ 0 w 13"/>
              <a:gd name="T5" fmla="*/ 0 h 231"/>
              <a:gd name="T6" fmla="*/ 12 w 13"/>
              <a:gd name="T7" fmla="*/ 0 h 231"/>
              <a:gd name="T8" fmla="*/ 12 w 13"/>
              <a:gd name="T9" fmla="*/ 23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231">
                <a:moveTo>
                  <a:pt x="12" y="230"/>
                </a:moveTo>
                <a:lnTo>
                  <a:pt x="0" y="230"/>
                </a:lnTo>
                <a:lnTo>
                  <a:pt x="0" y="0"/>
                </a:lnTo>
                <a:lnTo>
                  <a:pt x="12" y="0"/>
                </a:lnTo>
                <a:lnTo>
                  <a:pt x="12" y="230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3041005" y="3429000"/>
            <a:ext cx="1798638" cy="19050"/>
          </a:xfrm>
          <a:custGeom>
            <a:avLst/>
            <a:gdLst>
              <a:gd name="T0" fmla="*/ 0 w 1227"/>
              <a:gd name="T1" fmla="*/ 11 h 12"/>
              <a:gd name="T2" fmla="*/ 0 w 1227"/>
              <a:gd name="T3" fmla="*/ 0 h 12"/>
              <a:gd name="T4" fmla="*/ 1226 w 1227"/>
              <a:gd name="T5" fmla="*/ 0 h 12"/>
              <a:gd name="T6" fmla="*/ 1226 w 1227"/>
              <a:gd name="T7" fmla="*/ 11 h 12"/>
              <a:gd name="T8" fmla="*/ 0 w 1227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7" h="12">
                <a:moveTo>
                  <a:pt x="0" y="11"/>
                </a:moveTo>
                <a:lnTo>
                  <a:pt x="0" y="0"/>
                </a:lnTo>
                <a:lnTo>
                  <a:pt x="1226" y="0"/>
                </a:lnTo>
                <a:lnTo>
                  <a:pt x="1226" y="11"/>
                </a:lnTo>
                <a:lnTo>
                  <a:pt x="0" y="11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1720205" y="5046663"/>
            <a:ext cx="1316038" cy="19050"/>
          </a:xfrm>
          <a:custGeom>
            <a:avLst/>
            <a:gdLst>
              <a:gd name="T0" fmla="*/ 0 w 898"/>
              <a:gd name="T1" fmla="*/ 11 h 12"/>
              <a:gd name="T2" fmla="*/ 0 w 898"/>
              <a:gd name="T3" fmla="*/ 0 h 12"/>
              <a:gd name="T4" fmla="*/ 897 w 898"/>
              <a:gd name="T5" fmla="*/ 0 h 12"/>
              <a:gd name="T6" fmla="*/ 897 w 898"/>
              <a:gd name="T7" fmla="*/ 11 h 12"/>
              <a:gd name="T8" fmla="*/ 0 w 898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8" h="12">
                <a:moveTo>
                  <a:pt x="0" y="11"/>
                </a:moveTo>
                <a:lnTo>
                  <a:pt x="0" y="0"/>
                </a:lnTo>
                <a:lnTo>
                  <a:pt x="897" y="0"/>
                </a:lnTo>
                <a:lnTo>
                  <a:pt x="897" y="11"/>
                </a:lnTo>
                <a:lnTo>
                  <a:pt x="0" y="11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3034655" y="4689475"/>
            <a:ext cx="15875" cy="366713"/>
          </a:xfrm>
          <a:custGeom>
            <a:avLst/>
            <a:gdLst>
              <a:gd name="T0" fmla="*/ 10 w 11"/>
              <a:gd name="T1" fmla="*/ 230 h 231"/>
              <a:gd name="T2" fmla="*/ 0 w 11"/>
              <a:gd name="T3" fmla="*/ 230 h 231"/>
              <a:gd name="T4" fmla="*/ 0 w 11"/>
              <a:gd name="T5" fmla="*/ 0 h 231"/>
              <a:gd name="T6" fmla="*/ 10 w 11"/>
              <a:gd name="T7" fmla="*/ 0 h 231"/>
              <a:gd name="T8" fmla="*/ 10 w 11"/>
              <a:gd name="T9" fmla="*/ 23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231">
                <a:moveTo>
                  <a:pt x="10" y="230"/>
                </a:moveTo>
                <a:lnTo>
                  <a:pt x="0" y="230"/>
                </a:lnTo>
                <a:lnTo>
                  <a:pt x="0" y="0"/>
                </a:lnTo>
                <a:lnTo>
                  <a:pt x="10" y="0"/>
                </a:lnTo>
                <a:lnTo>
                  <a:pt x="10" y="230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045768" y="4681538"/>
            <a:ext cx="1800225" cy="19050"/>
          </a:xfrm>
          <a:custGeom>
            <a:avLst/>
            <a:gdLst>
              <a:gd name="T0" fmla="*/ 0 w 1229"/>
              <a:gd name="T1" fmla="*/ 11 h 12"/>
              <a:gd name="T2" fmla="*/ 0 w 1229"/>
              <a:gd name="T3" fmla="*/ 0 h 12"/>
              <a:gd name="T4" fmla="*/ 1228 w 1229"/>
              <a:gd name="T5" fmla="*/ 0 h 12"/>
              <a:gd name="T6" fmla="*/ 1228 w 1229"/>
              <a:gd name="T7" fmla="*/ 11 h 12"/>
              <a:gd name="T8" fmla="*/ 0 w 1229"/>
              <a:gd name="T9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12">
                <a:moveTo>
                  <a:pt x="0" y="11"/>
                </a:moveTo>
                <a:lnTo>
                  <a:pt x="0" y="0"/>
                </a:lnTo>
                <a:lnTo>
                  <a:pt x="1228" y="0"/>
                </a:lnTo>
                <a:lnTo>
                  <a:pt x="1228" y="11"/>
                </a:lnTo>
                <a:lnTo>
                  <a:pt x="0" y="11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2707630" y="1501775"/>
            <a:ext cx="17463" cy="355600"/>
          </a:xfrm>
          <a:custGeom>
            <a:avLst/>
            <a:gdLst>
              <a:gd name="T0" fmla="*/ 11 w 12"/>
              <a:gd name="T1" fmla="*/ 223 h 224"/>
              <a:gd name="T2" fmla="*/ 0 w 12"/>
              <a:gd name="T3" fmla="*/ 223 h 224"/>
              <a:gd name="T4" fmla="*/ 0 w 12"/>
              <a:gd name="T5" fmla="*/ 0 h 224"/>
              <a:gd name="T6" fmla="*/ 11 w 12"/>
              <a:gd name="T7" fmla="*/ 0 h 224"/>
              <a:gd name="T8" fmla="*/ 11 w 12"/>
              <a:gd name="T9" fmla="*/ 2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224">
                <a:moveTo>
                  <a:pt x="11" y="223"/>
                </a:moveTo>
                <a:lnTo>
                  <a:pt x="0" y="223"/>
                </a:lnTo>
                <a:lnTo>
                  <a:pt x="0" y="0"/>
                </a:lnTo>
                <a:lnTo>
                  <a:pt x="11" y="0"/>
                </a:lnTo>
                <a:lnTo>
                  <a:pt x="11" y="2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4357043" y="1501775"/>
            <a:ext cx="20637" cy="355600"/>
          </a:xfrm>
          <a:custGeom>
            <a:avLst/>
            <a:gdLst>
              <a:gd name="T0" fmla="*/ 13 w 14"/>
              <a:gd name="T1" fmla="*/ 223 h 224"/>
              <a:gd name="T2" fmla="*/ 0 w 14"/>
              <a:gd name="T3" fmla="*/ 223 h 224"/>
              <a:gd name="T4" fmla="*/ 0 w 14"/>
              <a:gd name="T5" fmla="*/ 0 h 224"/>
              <a:gd name="T6" fmla="*/ 13 w 14"/>
              <a:gd name="T7" fmla="*/ 0 h 224"/>
              <a:gd name="T8" fmla="*/ 13 w 14"/>
              <a:gd name="T9" fmla="*/ 2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24">
                <a:moveTo>
                  <a:pt x="13" y="223"/>
                </a:moveTo>
                <a:lnTo>
                  <a:pt x="0" y="223"/>
                </a:lnTo>
                <a:lnTo>
                  <a:pt x="0" y="0"/>
                </a:lnTo>
                <a:lnTo>
                  <a:pt x="13" y="0"/>
                </a:lnTo>
                <a:lnTo>
                  <a:pt x="13" y="2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1183630" y="1501775"/>
            <a:ext cx="11113" cy="355600"/>
          </a:xfrm>
          <a:custGeom>
            <a:avLst/>
            <a:gdLst>
              <a:gd name="T0" fmla="*/ 7 w 8"/>
              <a:gd name="T1" fmla="*/ 223 h 224"/>
              <a:gd name="T2" fmla="*/ 0 w 8"/>
              <a:gd name="T3" fmla="*/ 223 h 224"/>
              <a:gd name="T4" fmla="*/ 0 w 8"/>
              <a:gd name="T5" fmla="*/ 0 h 224"/>
              <a:gd name="T6" fmla="*/ 7 w 8"/>
              <a:gd name="T7" fmla="*/ 0 h 224"/>
              <a:gd name="T8" fmla="*/ 7 w 8"/>
              <a:gd name="T9" fmla="*/ 2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24">
                <a:moveTo>
                  <a:pt x="7" y="223"/>
                </a:moveTo>
                <a:lnTo>
                  <a:pt x="0" y="223"/>
                </a:lnTo>
                <a:lnTo>
                  <a:pt x="0" y="0"/>
                </a:lnTo>
                <a:lnTo>
                  <a:pt x="7" y="0"/>
                </a:lnTo>
                <a:lnTo>
                  <a:pt x="7" y="2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2833043" y="1501775"/>
            <a:ext cx="12700" cy="355600"/>
          </a:xfrm>
          <a:custGeom>
            <a:avLst/>
            <a:gdLst>
              <a:gd name="T0" fmla="*/ 8 w 9"/>
              <a:gd name="T1" fmla="*/ 223 h 224"/>
              <a:gd name="T2" fmla="*/ 0 w 9"/>
              <a:gd name="T3" fmla="*/ 223 h 224"/>
              <a:gd name="T4" fmla="*/ 0 w 9"/>
              <a:gd name="T5" fmla="*/ 0 h 224"/>
              <a:gd name="T6" fmla="*/ 8 w 9"/>
              <a:gd name="T7" fmla="*/ 0 h 224"/>
              <a:gd name="T8" fmla="*/ 8 w 9"/>
              <a:gd name="T9" fmla="*/ 22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224">
                <a:moveTo>
                  <a:pt x="8" y="223"/>
                </a:moveTo>
                <a:lnTo>
                  <a:pt x="0" y="223"/>
                </a:lnTo>
                <a:lnTo>
                  <a:pt x="0" y="0"/>
                </a:lnTo>
                <a:lnTo>
                  <a:pt x="8" y="0"/>
                </a:lnTo>
                <a:lnTo>
                  <a:pt x="8" y="223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997893" y="1558925"/>
            <a:ext cx="23495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F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648893" y="1570038"/>
            <a:ext cx="233362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F</a:t>
            </a: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1604318" y="1887538"/>
            <a:ext cx="7112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FRAME 1</a:t>
            </a: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3120380" y="1911350"/>
            <a:ext cx="7112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FRAME 2</a:t>
            </a: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816918" y="3897313"/>
            <a:ext cx="709612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FRAME 1</a:t>
            </a: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799455" y="5387975"/>
            <a:ext cx="695325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SOH FOR</a:t>
            </a:r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842318" y="5656263"/>
            <a:ext cx="7112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FRAME 2</a:t>
            </a:r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840730" y="4816475"/>
            <a:ext cx="6731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POINTER</a:t>
            </a:r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4484043" y="1506538"/>
            <a:ext cx="12700" cy="342900"/>
          </a:xfrm>
          <a:custGeom>
            <a:avLst/>
            <a:gdLst>
              <a:gd name="T0" fmla="*/ 7 w 8"/>
              <a:gd name="T1" fmla="*/ 215 h 216"/>
              <a:gd name="T2" fmla="*/ 0 w 8"/>
              <a:gd name="T3" fmla="*/ 215 h 216"/>
              <a:gd name="T4" fmla="*/ 0 w 8"/>
              <a:gd name="T5" fmla="*/ 0 h 216"/>
              <a:gd name="T6" fmla="*/ 7 w 8"/>
              <a:gd name="T7" fmla="*/ 0 h 216"/>
              <a:gd name="T8" fmla="*/ 7 w 8"/>
              <a:gd name="T9" fmla="*/ 21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216">
                <a:moveTo>
                  <a:pt x="7" y="215"/>
                </a:moveTo>
                <a:lnTo>
                  <a:pt x="0" y="215"/>
                </a:lnTo>
                <a:lnTo>
                  <a:pt x="0" y="0"/>
                </a:lnTo>
                <a:lnTo>
                  <a:pt x="7" y="0"/>
                </a:lnTo>
                <a:lnTo>
                  <a:pt x="7" y="215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4298305" y="1558925"/>
            <a:ext cx="23495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F</a:t>
            </a:r>
          </a:p>
        </p:txBody>
      </p: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2794943" y="2906713"/>
            <a:ext cx="7112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FRAME 1</a:t>
            </a:r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745480" y="1852613"/>
            <a:ext cx="314325" cy="749300"/>
          </a:xfrm>
          <a:custGeom>
            <a:avLst/>
            <a:gdLst>
              <a:gd name="T0" fmla="*/ 7 w 215"/>
              <a:gd name="T1" fmla="*/ 471 h 472"/>
              <a:gd name="T2" fmla="*/ 0 w 215"/>
              <a:gd name="T3" fmla="*/ 468 h 472"/>
              <a:gd name="T4" fmla="*/ 207 w 215"/>
              <a:gd name="T5" fmla="*/ 0 h 472"/>
              <a:gd name="T6" fmla="*/ 214 w 215"/>
              <a:gd name="T7" fmla="*/ 3 h 472"/>
              <a:gd name="T8" fmla="*/ 7 w 215"/>
              <a:gd name="T9" fmla="*/ 471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" h="472">
                <a:moveTo>
                  <a:pt x="7" y="471"/>
                </a:moveTo>
                <a:lnTo>
                  <a:pt x="0" y="468"/>
                </a:lnTo>
                <a:lnTo>
                  <a:pt x="207" y="0"/>
                </a:lnTo>
                <a:lnTo>
                  <a:pt x="214" y="3"/>
                </a:lnTo>
                <a:lnTo>
                  <a:pt x="7" y="471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4364980" y="1852613"/>
            <a:ext cx="504825" cy="725487"/>
          </a:xfrm>
          <a:custGeom>
            <a:avLst/>
            <a:gdLst>
              <a:gd name="T0" fmla="*/ 343 w 344"/>
              <a:gd name="T1" fmla="*/ 452 h 457"/>
              <a:gd name="T2" fmla="*/ 336 w 344"/>
              <a:gd name="T3" fmla="*/ 456 h 457"/>
              <a:gd name="T4" fmla="*/ 0 w 344"/>
              <a:gd name="T5" fmla="*/ 4 h 457"/>
              <a:gd name="T6" fmla="*/ 7 w 344"/>
              <a:gd name="T7" fmla="*/ 0 h 457"/>
              <a:gd name="T8" fmla="*/ 343 w 344"/>
              <a:gd name="T9" fmla="*/ 452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4" h="457">
                <a:moveTo>
                  <a:pt x="343" y="452"/>
                </a:moveTo>
                <a:lnTo>
                  <a:pt x="336" y="456"/>
                </a:lnTo>
                <a:lnTo>
                  <a:pt x="0" y="4"/>
                </a:lnTo>
                <a:lnTo>
                  <a:pt x="7" y="0"/>
                </a:lnTo>
                <a:lnTo>
                  <a:pt x="343" y="452"/>
                </a:lnTo>
              </a:path>
            </a:pathLst>
          </a:custGeom>
          <a:solidFill>
            <a:srgbClr val="0000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36" name="Rectangle 36"/>
          <p:cNvSpPr>
            <a:spLocks noChangeArrowheads="1"/>
          </p:cNvSpPr>
          <p:nvPr/>
        </p:nvSpPr>
        <p:spPr bwMode="auto">
          <a:xfrm>
            <a:off x="2807643" y="5364163"/>
            <a:ext cx="7112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FRAME 2</a:t>
            </a:r>
          </a:p>
        </p:txBody>
      </p:sp>
      <p:sp>
        <p:nvSpPr>
          <p:cNvPr id="37" name="Rectangle 38"/>
          <p:cNvSpPr>
            <a:spLocks noChangeArrowheads="1"/>
          </p:cNvSpPr>
          <p:nvPr/>
        </p:nvSpPr>
        <p:spPr bwMode="auto">
          <a:xfrm>
            <a:off x="755005" y="3162300"/>
            <a:ext cx="958850" cy="187325"/>
          </a:xfrm>
          <a:prstGeom prst="rect">
            <a:avLst/>
          </a:prstGeom>
          <a:solidFill>
            <a:srgbClr val="B00A5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38" name="Rectangle 39"/>
          <p:cNvSpPr>
            <a:spLocks noChangeArrowheads="1"/>
          </p:cNvSpPr>
          <p:nvPr/>
        </p:nvSpPr>
        <p:spPr bwMode="auto">
          <a:xfrm>
            <a:off x="840730" y="3128963"/>
            <a:ext cx="673100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>
                <a:solidFill>
                  <a:srgbClr val="000000"/>
                </a:solidFill>
                <a:latin typeface="Rotis Sans Serif for Nokia" pitchFamily="34" charset="0"/>
              </a:rPr>
              <a:t>POINTER</a:t>
            </a:r>
          </a:p>
        </p:txBody>
      </p:sp>
      <p:sp>
        <p:nvSpPr>
          <p:cNvPr id="39" name="Line 40"/>
          <p:cNvSpPr>
            <a:spLocks noChangeShapeType="1"/>
          </p:cNvSpPr>
          <p:nvPr/>
        </p:nvSpPr>
        <p:spPr bwMode="auto">
          <a:xfrm>
            <a:off x="1764655" y="3273425"/>
            <a:ext cx="1317625" cy="2000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40" name="Rectangle 41"/>
          <p:cNvSpPr>
            <a:spLocks noChangeArrowheads="1"/>
          </p:cNvSpPr>
          <p:nvPr/>
        </p:nvSpPr>
        <p:spPr bwMode="auto">
          <a:xfrm>
            <a:off x="3004493" y="3386138"/>
            <a:ext cx="544512" cy="24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>
                <a:latin typeface="Rotis Sans Serif for Nokia" pitchFamily="34" charset="0"/>
              </a:rPr>
              <a:t>1st Byte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899592" y="476672"/>
            <a:ext cx="7128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Pointer</a:t>
            </a:r>
            <a:endParaRPr lang="de-DE" sz="32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feld 41"/>
          <p:cNvSpPr txBox="1"/>
          <p:nvPr/>
        </p:nvSpPr>
        <p:spPr>
          <a:xfrm>
            <a:off x="5580112" y="1501774"/>
            <a:ext cx="31683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3550" indent="-285750">
              <a:buClr>
                <a:srgbClr val="003366"/>
              </a:buClr>
              <a:buSzPct val="60000"/>
              <a:buFontTx/>
              <a:buChar char="-"/>
              <a:tabLst>
                <a:tab pos="622300" algn="l"/>
              </a:tabLst>
            </a:pPr>
            <a:r>
              <a:rPr lang="de-DE" dirty="0" smtClean="0"/>
              <a:t>Der </a:t>
            </a:r>
            <a:r>
              <a:rPr lang="de-DE" dirty="0"/>
              <a:t>VC-4 wird fließend in den STM-1 Rahmen eingebettet, d.h. ein Teil </a:t>
            </a:r>
            <a:r>
              <a:rPr lang="de-DE" dirty="0" smtClean="0"/>
              <a:t>des VC-4 </a:t>
            </a:r>
            <a:r>
              <a:rPr lang="de-DE" dirty="0"/>
              <a:t>kann in einem, der zweite Teil in einem zweiten STM-1 </a:t>
            </a:r>
            <a:r>
              <a:rPr lang="de-DE" dirty="0" smtClean="0"/>
              <a:t>Rahmen übertragen </a:t>
            </a:r>
            <a:r>
              <a:rPr lang="de-DE" dirty="0"/>
              <a:t>werden</a:t>
            </a:r>
            <a:r>
              <a:rPr lang="de-DE" dirty="0" smtClean="0"/>
              <a:t>. </a:t>
            </a:r>
          </a:p>
          <a:p>
            <a:pPr marL="463550" indent="-285750">
              <a:buClr>
                <a:srgbClr val="003366"/>
              </a:buClr>
              <a:buSzPct val="60000"/>
              <a:buFontTx/>
              <a:buChar char="-"/>
              <a:tabLst>
                <a:tab pos="622300" algn="l"/>
              </a:tabLst>
            </a:pPr>
            <a:r>
              <a:rPr lang="de-DE" dirty="0" smtClean="0"/>
              <a:t>Bei Phasenverschiebungen kann es ausgeglichen werden.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24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uppieren 40"/>
          <p:cNvGrpSpPr/>
          <p:nvPr/>
        </p:nvGrpSpPr>
        <p:grpSpPr>
          <a:xfrm>
            <a:off x="825680" y="1450532"/>
            <a:ext cx="5060422" cy="2410515"/>
            <a:chOff x="1128713" y="1358900"/>
            <a:chExt cx="7541202" cy="4385173"/>
          </a:xfrm>
        </p:grpSpPr>
        <p:sp>
          <p:nvSpPr>
            <p:cNvPr id="42" name="Freeform 2"/>
            <p:cNvSpPr>
              <a:spLocks/>
            </p:cNvSpPr>
            <p:nvPr/>
          </p:nvSpPr>
          <p:spPr bwMode="auto">
            <a:xfrm>
              <a:off x="1530350" y="1912938"/>
              <a:ext cx="6173788" cy="3252787"/>
            </a:xfrm>
            <a:custGeom>
              <a:avLst/>
              <a:gdLst>
                <a:gd name="T0" fmla="*/ 0 w 4213"/>
                <a:gd name="T1" fmla="*/ 0 h 2049"/>
                <a:gd name="T2" fmla="*/ 4212 w 4213"/>
                <a:gd name="T3" fmla="*/ 0 h 2049"/>
                <a:gd name="T4" fmla="*/ 4212 w 4213"/>
                <a:gd name="T5" fmla="*/ 2048 h 2049"/>
                <a:gd name="T6" fmla="*/ 0 w 4213"/>
                <a:gd name="T7" fmla="*/ 2048 h 2049"/>
                <a:gd name="T8" fmla="*/ 0 w 4213"/>
                <a:gd name="T9" fmla="*/ 0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3" h="2049">
                  <a:moveTo>
                    <a:pt x="0" y="0"/>
                  </a:moveTo>
                  <a:lnTo>
                    <a:pt x="4212" y="0"/>
                  </a:lnTo>
                  <a:lnTo>
                    <a:pt x="4212" y="2048"/>
                  </a:lnTo>
                  <a:lnTo>
                    <a:pt x="0" y="2048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3" name="Freeform 3"/>
            <p:cNvSpPr>
              <a:spLocks/>
            </p:cNvSpPr>
            <p:nvPr/>
          </p:nvSpPr>
          <p:spPr bwMode="auto">
            <a:xfrm>
              <a:off x="2965450" y="1933575"/>
              <a:ext cx="25400" cy="3209925"/>
            </a:xfrm>
            <a:custGeom>
              <a:avLst/>
              <a:gdLst>
                <a:gd name="T0" fmla="*/ 0 w 17"/>
                <a:gd name="T1" fmla="*/ 0 h 2022"/>
                <a:gd name="T2" fmla="*/ 16 w 17"/>
                <a:gd name="T3" fmla="*/ 0 h 2022"/>
                <a:gd name="T4" fmla="*/ 16 w 17"/>
                <a:gd name="T5" fmla="*/ 2021 h 2022"/>
                <a:gd name="T6" fmla="*/ 0 w 17"/>
                <a:gd name="T7" fmla="*/ 2021 h 2022"/>
                <a:gd name="T8" fmla="*/ 0 w 17"/>
                <a:gd name="T9" fmla="*/ 0 h 2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22">
                  <a:moveTo>
                    <a:pt x="0" y="0"/>
                  </a:moveTo>
                  <a:lnTo>
                    <a:pt x="16" y="0"/>
                  </a:lnTo>
                  <a:lnTo>
                    <a:pt x="16" y="2021"/>
                  </a:lnTo>
                  <a:lnTo>
                    <a:pt x="0" y="202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44" name="Rectangle 4"/>
            <p:cNvSpPr>
              <a:spLocks noChangeArrowheads="1"/>
            </p:cNvSpPr>
            <p:nvPr/>
          </p:nvSpPr>
          <p:spPr bwMode="auto">
            <a:xfrm>
              <a:off x="1649828" y="1358900"/>
              <a:ext cx="1110816" cy="415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1000" b="1" dirty="0">
                  <a:solidFill>
                    <a:srgbClr val="000000"/>
                  </a:solidFill>
                </a:rPr>
                <a:t>36 </a:t>
              </a:r>
              <a:r>
                <a:rPr lang="en-GB" sz="1000" b="1" dirty="0" err="1" smtClean="0">
                  <a:solidFill>
                    <a:srgbClr val="000000"/>
                  </a:solidFill>
                </a:rPr>
                <a:t>Spalten</a:t>
              </a:r>
              <a:endParaRPr lang="en-GB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4451350" y="1379537"/>
              <a:ext cx="1306701" cy="415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1000" b="1" dirty="0">
                  <a:solidFill>
                    <a:srgbClr val="000000"/>
                  </a:solidFill>
                </a:rPr>
                <a:t>1044 </a:t>
              </a:r>
              <a:r>
                <a:rPr lang="en-GB" sz="1000" b="1" dirty="0" err="1" smtClean="0">
                  <a:solidFill>
                    <a:srgbClr val="000000"/>
                  </a:solidFill>
                </a:rPr>
                <a:t>Spalten</a:t>
              </a:r>
              <a:endParaRPr lang="en-GB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47" name="Rectangle 7"/>
            <p:cNvSpPr>
              <a:spLocks noChangeArrowheads="1"/>
            </p:cNvSpPr>
            <p:nvPr/>
          </p:nvSpPr>
          <p:spPr bwMode="auto">
            <a:xfrm>
              <a:off x="1544345" y="5270473"/>
              <a:ext cx="7125570" cy="473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1400" b="1" dirty="0">
                  <a:solidFill>
                    <a:srgbClr val="000000"/>
                  </a:solidFill>
                </a:rPr>
                <a:t>9720 bytes/frame * 8 bits/byte * 8000 Hz = 622.08 Mbit/s</a:t>
              </a:r>
            </a:p>
          </p:txBody>
        </p:sp>
        <p:grpSp>
          <p:nvGrpSpPr>
            <p:cNvPr id="48" name="Group 8"/>
            <p:cNvGrpSpPr>
              <a:grpSpLocks/>
            </p:cNvGrpSpPr>
            <p:nvPr/>
          </p:nvGrpSpPr>
          <p:grpSpPr bwMode="auto">
            <a:xfrm>
              <a:off x="1144588" y="2049463"/>
              <a:ext cx="20637" cy="3116262"/>
              <a:chOff x="781" y="1291"/>
              <a:chExt cx="14" cy="1963"/>
            </a:xfrm>
          </p:grpSpPr>
          <p:sp>
            <p:nvSpPr>
              <p:cNvPr id="77" name="Freeform 9"/>
              <p:cNvSpPr>
                <a:spLocks/>
              </p:cNvSpPr>
              <p:nvPr/>
            </p:nvSpPr>
            <p:spPr bwMode="auto">
              <a:xfrm>
                <a:off x="781" y="1291"/>
                <a:ext cx="14" cy="697"/>
              </a:xfrm>
              <a:custGeom>
                <a:avLst/>
                <a:gdLst>
                  <a:gd name="T0" fmla="*/ 0 w 14"/>
                  <a:gd name="T1" fmla="*/ 0 h 697"/>
                  <a:gd name="T2" fmla="*/ 13 w 14"/>
                  <a:gd name="T3" fmla="*/ 0 h 697"/>
                  <a:gd name="T4" fmla="*/ 13 w 14"/>
                  <a:gd name="T5" fmla="*/ 696 h 697"/>
                  <a:gd name="T6" fmla="*/ 0 w 14"/>
                  <a:gd name="T7" fmla="*/ 696 h 697"/>
                  <a:gd name="T8" fmla="*/ 0 w 14"/>
                  <a:gd name="T9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97">
                    <a:moveTo>
                      <a:pt x="0" y="0"/>
                    </a:moveTo>
                    <a:lnTo>
                      <a:pt x="13" y="0"/>
                    </a:lnTo>
                    <a:lnTo>
                      <a:pt x="13" y="696"/>
                    </a:lnTo>
                    <a:lnTo>
                      <a:pt x="0" y="69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8" name="Freeform 10"/>
              <p:cNvSpPr>
                <a:spLocks/>
              </p:cNvSpPr>
              <p:nvPr/>
            </p:nvSpPr>
            <p:spPr bwMode="auto">
              <a:xfrm>
                <a:off x="781" y="2357"/>
                <a:ext cx="14" cy="814"/>
              </a:xfrm>
              <a:custGeom>
                <a:avLst/>
                <a:gdLst>
                  <a:gd name="T0" fmla="*/ 0 w 14"/>
                  <a:gd name="T1" fmla="*/ 0 h 814"/>
                  <a:gd name="T2" fmla="*/ 13 w 14"/>
                  <a:gd name="T3" fmla="*/ 0 h 814"/>
                  <a:gd name="T4" fmla="*/ 13 w 14"/>
                  <a:gd name="T5" fmla="*/ 813 h 814"/>
                  <a:gd name="T6" fmla="*/ 0 w 14"/>
                  <a:gd name="T7" fmla="*/ 813 h 814"/>
                  <a:gd name="T8" fmla="*/ 0 w 14"/>
                  <a:gd name="T9" fmla="*/ 0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14">
                    <a:moveTo>
                      <a:pt x="0" y="0"/>
                    </a:moveTo>
                    <a:lnTo>
                      <a:pt x="13" y="0"/>
                    </a:lnTo>
                    <a:lnTo>
                      <a:pt x="13" y="813"/>
                    </a:lnTo>
                    <a:lnTo>
                      <a:pt x="0" y="81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9" name="Freeform 11"/>
              <p:cNvSpPr>
                <a:spLocks/>
              </p:cNvSpPr>
              <p:nvPr/>
            </p:nvSpPr>
            <p:spPr bwMode="auto">
              <a:xfrm>
                <a:off x="781" y="3145"/>
                <a:ext cx="14" cy="109"/>
              </a:xfrm>
              <a:custGeom>
                <a:avLst/>
                <a:gdLst>
                  <a:gd name="T0" fmla="*/ 13 w 14"/>
                  <a:gd name="T1" fmla="*/ 108 h 109"/>
                  <a:gd name="T2" fmla="*/ 0 w 14"/>
                  <a:gd name="T3" fmla="*/ 108 h 109"/>
                  <a:gd name="T4" fmla="*/ 0 w 14"/>
                  <a:gd name="T5" fmla="*/ 0 h 109"/>
                  <a:gd name="T6" fmla="*/ 13 w 14"/>
                  <a:gd name="T7" fmla="*/ 0 h 109"/>
                  <a:gd name="T8" fmla="*/ 13 w 14"/>
                  <a:gd name="T9" fmla="*/ 10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9">
                    <a:moveTo>
                      <a:pt x="13" y="108"/>
                    </a:moveTo>
                    <a:lnTo>
                      <a:pt x="0" y="108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108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49" name="Freeform 12"/>
            <p:cNvSpPr>
              <a:spLocks/>
            </p:cNvSpPr>
            <p:nvPr/>
          </p:nvSpPr>
          <p:spPr bwMode="auto">
            <a:xfrm>
              <a:off x="1128713" y="5033963"/>
              <a:ext cx="52387" cy="131762"/>
            </a:xfrm>
            <a:custGeom>
              <a:avLst/>
              <a:gdLst>
                <a:gd name="T0" fmla="*/ 0 w 36"/>
                <a:gd name="T1" fmla="*/ 0 h 83"/>
                <a:gd name="T2" fmla="*/ 35 w 36"/>
                <a:gd name="T3" fmla="*/ 0 h 83"/>
                <a:gd name="T4" fmla="*/ 18 w 36"/>
                <a:gd name="T5" fmla="*/ 82 h 83"/>
                <a:gd name="T6" fmla="*/ 0 w 3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83">
                  <a:moveTo>
                    <a:pt x="0" y="0"/>
                  </a:moveTo>
                  <a:lnTo>
                    <a:pt x="35" y="0"/>
                  </a:lnTo>
                  <a:lnTo>
                    <a:pt x="18" y="82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0" name="Freeform 13"/>
            <p:cNvSpPr>
              <a:spLocks/>
            </p:cNvSpPr>
            <p:nvPr/>
          </p:nvSpPr>
          <p:spPr bwMode="auto">
            <a:xfrm>
              <a:off x="1144588" y="1855788"/>
              <a:ext cx="20637" cy="169862"/>
            </a:xfrm>
            <a:custGeom>
              <a:avLst/>
              <a:gdLst>
                <a:gd name="T0" fmla="*/ 0 w 14"/>
                <a:gd name="T1" fmla="*/ 0 h 107"/>
                <a:gd name="T2" fmla="*/ 13 w 14"/>
                <a:gd name="T3" fmla="*/ 0 h 107"/>
                <a:gd name="T4" fmla="*/ 13 w 14"/>
                <a:gd name="T5" fmla="*/ 106 h 107"/>
                <a:gd name="T6" fmla="*/ 0 w 14"/>
                <a:gd name="T7" fmla="*/ 106 h 107"/>
                <a:gd name="T8" fmla="*/ 0 w 14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7">
                  <a:moveTo>
                    <a:pt x="0" y="0"/>
                  </a:moveTo>
                  <a:lnTo>
                    <a:pt x="13" y="0"/>
                  </a:lnTo>
                  <a:lnTo>
                    <a:pt x="13" y="106"/>
                  </a:lnTo>
                  <a:lnTo>
                    <a:pt x="0" y="106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51" name="Freeform 14"/>
            <p:cNvSpPr>
              <a:spLocks/>
            </p:cNvSpPr>
            <p:nvPr/>
          </p:nvSpPr>
          <p:spPr bwMode="auto">
            <a:xfrm>
              <a:off x="1128713" y="1855788"/>
              <a:ext cx="52387" cy="133350"/>
            </a:xfrm>
            <a:custGeom>
              <a:avLst/>
              <a:gdLst>
                <a:gd name="T0" fmla="*/ 35 w 36"/>
                <a:gd name="T1" fmla="*/ 83 h 84"/>
                <a:gd name="T2" fmla="*/ 0 w 36"/>
                <a:gd name="T3" fmla="*/ 83 h 84"/>
                <a:gd name="T4" fmla="*/ 18 w 36"/>
                <a:gd name="T5" fmla="*/ 0 h 84"/>
                <a:gd name="T6" fmla="*/ 35 w 36"/>
                <a:gd name="T7" fmla="*/ 8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84">
                  <a:moveTo>
                    <a:pt x="35" y="83"/>
                  </a:moveTo>
                  <a:lnTo>
                    <a:pt x="0" y="83"/>
                  </a:lnTo>
                  <a:lnTo>
                    <a:pt x="18" y="0"/>
                  </a:lnTo>
                  <a:lnTo>
                    <a:pt x="35" y="83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52" name="Group 15"/>
            <p:cNvGrpSpPr>
              <a:grpSpLocks/>
            </p:cNvGrpSpPr>
            <p:nvPr/>
          </p:nvGrpSpPr>
          <p:grpSpPr bwMode="auto">
            <a:xfrm>
              <a:off x="1522413" y="1562100"/>
              <a:ext cx="207962" cy="22225"/>
              <a:chOff x="1039" y="984"/>
              <a:chExt cx="142" cy="14"/>
            </a:xfrm>
          </p:grpSpPr>
          <p:sp>
            <p:nvSpPr>
              <p:cNvPr id="75" name="Freeform 16"/>
              <p:cNvSpPr>
                <a:spLocks/>
              </p:cNvSpPr>
              <p:nvPr/>
            </p:nvSpPr>
            <p:spPr bwMode="auto">
              <a:xfrm>
                <a:off x="1137" y="984"/>
                <a:ext cx="44" cy="14"/>
              </a:xfrm>
              <a:custGeom>
                <a:avLst/>
                <a:gdLst>
                  <a:gd name="T0" fmla="*/ 0 w 44"/>
                  <a:gd name="T1" fmla="*/ 13 h 14"/>
                  <a:gd name="T2" fmla="*/ 0 w 44"/>
                  <a:gd name="T3" fmla="*/ 0 h 14"/>
                  <a:gd name="T4" fmla="*/ 43 w 44"/>
                  <a:gd name="T5" fmla="*/ 0 h 14"/>
                  <a:gd name="T6" fmla="*/ 43 w 44"/>
                  <a:gd name="T7" fmla="*/ 13 h 14"/>
                  <a:gd name="T8" fmla="*/ 0 w 4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0" y="1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13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6" name="Freeform 17"/>
              <p:cNvSpPr>
                <a:spLocks/>
              </p:cNvSpPr>
              <p:nvPr/>
            </p:nvSpPr>
            <p:spPr bwMode="auto">
              <a:xfrm>
                <a:off x="1039" y="984"/>
                <a:ext cx="87" cy="14"/>
              </a:xfrm>
              <a:custGeom>
                <a:avLst/>
                <a:gdLst>
                  <a:gd name="T0" fmla="*/ 0 w 87"/>
                  <a:gd name="T1" fmla="*/ 13 h 14"/>
                  <a:gd name="T2" fmla="*/ 0 w 87"/>
                  <a:gd name="T3" fmla="*/ 0 h 14"/>
                  <a:gd name="T4" fmla="*/ 86 w 87"/>
                  <a:gd name="T5" fmla="*/ 0 h 14"/>
                  <a:gd name="T6" fmla="*/ 86 w 87"/>
                  <a:gd name="T7" fmla="*/ 13 h 14"/>
                  <a:gd name="T8" fmla="*/ 0 w 87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4">
                    <a:moveTo>
                      <a:pt x="0" y="13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86" y="13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53" name="Freeform 18"/>
            <p:cNvSpPr>
              <a:spLocks/>
            </p:cNvSpPr>
            <p:nvPr/>
          </p:nvSpPr>
          <p:spPr bwMode="auto">
            <a:xfrm>
              <a:off x="1522413" y="1535113"/>
              <a:ext cx="96837" cy="74612"/>
            </a:xfrm>
            <a:custGeom>
              <a:avLst/>
              <a:gdLst>
                <a:gd name="T0" fmla="*/ 65 w 66"/>
                <a:gd name="T1" fmla="*/ 0 h 47"/>
                <a:gd name="T2" fmla="*/ 65 w 66"/>
                <a:gd name="T3" fmla="*/ 46 h 47"/>
                <a:gd name="T4" fmla="*/ 0 w 66"/>
                <a:gd name="T5" fmla="*/ 23 h 47"/>
                <a:gd name="T6" fmla="*/ 65 w 66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47">
                  <a:moveTo>
                    <a:pt x="65" y="0"/>
                  </a:moveTo>
                  <a:lnTo>
                    <a:pt x="65" y="46"/>
                  </a:lnTo>
                  <a:lnTo>
                    <a:pt x="0" y="23"/>
                  </a:lnTo>
                  <a:lnTo>
                    <a:pt x="65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54" name="Group 19"/>
            <p:cNvGrpSpPr>
              <a:grpSpLocks/>
            </p:cNvGrpSpPr>
            <p:nvPr/>
          </p:nvGrpSpPr>
          <p:grpSpPr bwMode="auto">
            <a:xfrm>
              <a:off x="2757488" y="1562100"/>
              <a:ext cx="195262" cy="20638"/>
              <a:chOff x="1882" y="984"/>
              <a:chExt cx="133" cy="13"/>
            </a:xfrm>
          </p:grpSpPr>
          <p:sp>
            <p:nvSpPr>
              <p:cNvPr id="73" name="Freeform 20"/>
              <p:cNvSpPr>
                <a:spLocks/>
              </p:cNvSpPr>
              <p:nvPr/>
            </p:nvSpPr>
            <p:spPr bwMode="auto">
              <a:xfrm>
                <a:off x="1882" y="984"/>
                <a:ext cx="36" cy="13"/>
              </a:xfrm>
              <a:custGeom>
                <a:avLst/>
                <a:gdLst>
                  <a:gd name="T0" fmla="*/ 35 w 36"/>
                  <a:gd name="T1" fmla="*/ 0 h 13"/>
                  <a:gd name="T2" fmla="*/ 35 w 36"/>
                  <a:gd name="T3" fmla="*/ 12 h 13"/>
                  <a:gd name="T4" fmla="*/ 0 w 36"/>
                  <a:gd name="T5" fmla="*/ 12 h 13"/>
                  <a:gd name="T6" fmla="*/ 0 w 36"/>
                  <a:gd name="T7" fmla="*/ 0 h 13"/>
                  <a:gd name="T8" fmla="*/ 35 w 3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5" y="0"/>
                    </a:moveTo>
                    <a:lnTo>
                      <a:pt x="35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4" name="Freeform 21"/>
              <p:cNvSpPr>
                <a:spLocks/>
              </p:cNvSpPr>
              <p:nvPr/>
            </p:nvSpPr>
            <p:spPr bwMode="auto">
              <a:xfrm>
                <a:off x="1928" y="984"/>
                <a:ext cx="87" cy="13"/>
              </a:xfrm>
              <a:custGeom>
                <a:avLst/>
                <a:gdLst>
                  <a:gd name="T0" fmla="*/ 86 w 87"/>
                  <a:gd name="T1" fmla="*/ 0 h 13"/>
                  <a:gd name="T2" fmla="*/ 86 w 87"/>
                  <a:gd name="T3" fmla="*/ 12 h 13"/>
                  <a:gd name="T4" fmla="*/ 0 w 87"/>
                  <a:gd name="T5" fmla="*/ 12 h 13"/>
                  <a:gd name="T6" fmla="*/ 0 w 87"/>
                  <a:gd name="T7" fmla="*/ 0 h 13"/>
                  <a:gd name="T8" fmla="*/ 86 w 87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3">
                    <a:moveTo>
                      <a:pt x="86" y="0"/>
                    </a:moveTo>
                    <a:lnTo>
                      <a:pt x="8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86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55" name="Freeform 22"/>
            <p:cNvSpPr>
              <a:spLocks/>
            </p:cNvSpPr>
            <p:nvPr/>
          </p:nvSpPr>
          <p:spPr bwMode="auto">
            <a:xfrm>
              <a:off x="2855913" y="1535113"/>
              <a:ext cx="96837" cy="74612"/>
            </a:xfrm>
            <a:custGeom>
              <a:avLst/>
              <a:gdLst>
                <a:gd name="T0" fmla="*/ 0 w 66"/>
                <a:gd name="T1" fmla="*/ 46 h 47"/>
                <a:gd name="T2" fmla="*/ 0 w 66"/>
                <a:gd name="T3" fmla="*/ 0 h 47"/>
                <a:gd name="T4" fmla="*/ 65 w 66"/>
                <a:gd name="T5" fmla="*/ 23 h 47"/>
                <a:gd name="T6" fmla="*/ 0 w 66"/>
                <a:gd name="T7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47">
                  <a:moveTo>
                    <a:pt x="0" y="46"/>
                  </a:moveTo>
                  <a:lnTo>
                    <a:pt x="0" y="0"/>
                  </a:lnTo>
                  <a:lnTo>
                    <a:pt x="65" y="23"/>
                  </a:lnTo>
                  <a:lnTo>
                    <a:pt x="0" y="46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56" name="Group 23"/>
            <p:cNvGrpSpPr>
              <a:grpSpLocks/>
            </p:cNvGrpSpPr>
            <p:nvPr/>
          </p:nvGrpSpPr>
          <p:grpSpPr bwMode="auto">
            <a:xfrm>
              <a:off x="3003550" y="1562100"/>
              <a:ext cx="1309688" cy="22225"/>
              <a:chOff x="2050" y="984"/>
              <a:chExt cx="893" cy="14"/>
            </a:xfrm>
          </p:grpSpPr>
          <p:sp>
            <p:nvSpPr>
              <p:cNvPr id="71" name="Freeform 24"/>
              <p:cNvSpPr>
                <a:spLocks/>
              </p:cNvSpPr>
              <p:nvPr/>
            </p:nvSpPr>
            <p:spPr bwMode="auto">
              <a:xfrm>
                <a:off x="2149" y="984"/>
                <a:ext cx="794" cy="14"/>
              </a:xfrm>
              <a:custGeom>
                <a:avLst/>
                <a:gdLst>
                  <a:gd name="T0" fmla="*/ 0 w 794"/>
                  <a:gd name="T1" fmla="*/ 13 h 14"/>
                  <a:gd name="T2" fmla="*/ 0 w 794"/>
                  <a:gd name="T3" fmla="*/ 0 h 14"/>
                  <a:gd name="T4" fmla="*/ 793 w 794"/>
                  <a:gd name="T5" fmla="*/ 0 h 14"/>
                  <a:gd name="T6" fmla="*/ 793 w 794"/>
                  <a:gd name="T7" fmla="*/ 13 h 14"/>
                  <a:gd name="T8" fmla="*/ 0 w 79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4">
                    <a:moveTo>
                      <a:pt x="0" y="13"/>
                    </a:moveTo>
                    <a:lnTo>
                      <a:pt x="0" y="0"/>
                    </a:lnTo>
                    <a:lnTo>
                      <a:pt x="793" y="0"/>
                    </a:lnTo>
                    <a:lnTo>
                      <a:pt x="793" y="13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2" name="Freeform 25"/>
              <p:cNvSpPr>
                <a:spLocks/>
              </p:cNvSpPr>
              <p:nvPr/>
            </p:nvSpPr>
            <p:spPr bwMode="auto">
              <a:xfrm>
                <a:off x="2050" y="984"/>
                <a:ext cx="89" cy="14"/>
              </a:xfrm>
              <a:custGeom>
                <a:avLst/>
                <a:gdLst>
                  <a:gd name="T0" fmla="*/ 0 w 89"/>
                  <a:gd name="T1" fmla="*/ 13 h 14"/>
                  <a:gd name="T2" fmla="*/ 0 w 89"/>
                  <a:gd name="T3" fmla="*/ 0 h 14"/>
                  <a:gd name="T4" fmla="*/ 88 w 89"/>
                  <a:gd name="T5" fmla="*/ 0 h 14"/>
                  <a:gd name="T6" fmla="*/ 88 w 89"/>
                  <a:gd name="T7" fmla="*/ 13 h 14"/>
                  <a:gd name="T8" fmla="*/ 0 w 8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4">
                    <a:moveTo>
                      <a:pt x="0" y="13"/>
                    </a:moveTo>
                    <a:lnTo>
                      <a:pt x="0" y="0"/>
                    </a:lnTo>
                    <a:lnTo>
                      <a:pt x="88" y="0"/>
                    </a:lnTo>
                    <a:lnTo>
                      <a:pt x="88" y="13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3003550" y="1535113"/>
              <a:ext cx="103188" cy="74612"/>
            </a:xfrm>
            <a:custGeom>
              <a:avLst/>
              <a:gdLst>
                <a:gd name="T0" fmla="*/ 69 w 70"/>
                <a:gd name="T1" fmla="*/ 0 h 47"/>
                <a:gd name="T2" fmla="*/ 69 w 70"/>
                <a:gd name="T3" fmla="*/ 46 h 47"/>
                <a:gd name="T4" fmla="*/ 0 w 70"/>
                <a:gd name="T5" fmla="*/ 23 h 47"/>
                <a:gd name="T6" fmla="*/ 69 w 70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7">
                  <a:moveTo>
                    <a:pt x="69" y="0"/>
                  </a:moveTo>
                  <a:lnTo>
                    <a:pt x="69" y="46"/>
                  </a:lnTo>
                  <a:lnTo>
                    <a:pt x="0" y="23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58" name="Group 27"/>
            <p:cNvGrpSpPr>
              <a:grpSpLocks/>
            </p:cNvGrpSpPr>
            <p:nvPr/>
          </p:nvGrpSpPr>
          <p:grpSpPr bwMode="auto">
            <a:xfrm>
              <a:off x="5811838" y="1562100"/>
              <a:ext cx="1789112" cy="20638"/>
              <a:chOff x="3966" y="984"/>
              <a:chExt cx="1221" cy="13"/>
            </a:xfrm>
          </p:grpSpPr>
          <p:sp>
            <p:nvSpPr>
              <p:cNvPr id="69" name="Freeform 28"/>
              <p:cNvSpPr>
                <a:spLocks/>
              </p:cNvSpPr>
              <p:nvPr/>
            </p:nvSpPr>
            <p:spPr bwMode="auto">
              <a:xfrm>
                <a:off x="3966" y="984"/>
                <a:ext cx="1124" cy="13"/>
              </a:xfrm>
              <a:custGeom>
                <a:avLst/>
                <a:gdLst>
                  <a:gd name="T0" fmla="*/ 1123 w 1124"/>
                  <a:gd name="T1" fmla="*/ 0 h 13"/>
                  <a:gd name="T2" fmla="*/ 1123 w 1124"/>
                  <a:gd name="T3" fmla="*/ 12 h 13"/>
                  <a:gd name="T4" fmla="*/ 0 w 1124"/>
                  <a:gd name="T5" fmla="*/ 12 h 13"/>
                  <a:gd name="T6" fmla="*/ 0 w 1124"/>
                  <a:gd name="T7" fmla="*/ 0 h 13"/>
                  <a:gd name="T8" fmla="*/ 1123 w 11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4" h="13">
                    <a:moveTo>
                      <a:pt x="1123" y="0"/>
                    </a:moveTo>
                    <a:lnTo>
                      <a:pt x="1123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123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70" name="Freeform 29"/>
              <p:cNvSpPr>
                <a:spLocks/>
              </p:cNvSpPr>
              <p:nvPr/>
            </p:nvSpPr>
            <p:spPr bwMode="auto">
              <a:xfrm>
                <a:off x="5100" y="984"/>
                <a:ext cx="87" cy="13"/>
              </a:xfrm>
              <a:custGeom>
                <a:avLst/>
                <a:gdLst>
                  <a:gd name="T0" fmla="*/ 86 w 87"/>
                  <a:gd name="T1" fmla="*/ 0 h 13"/>
                  <a:gd name="T2" fmla="*/ 86 w 87"/>
                  <a:gd name="T3" fmla="*/ 12 h 13"/>
                  <a:gd name="T4" fmla="*/ 0 w 87"/>
                  <a:gd name="T5" fmla="*/ 12 h 13"/>
                  <a:gd name="T6" fmla="*/ 0 w 87"/>
                  <a:gd name="T7" fmla="*/ 0 h 13"/>
                  <a:gd name="T8" fmla="*/ 86 w 87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3">
                    <a:moveTo>
                      <a:pt x="86" y="0"/>
                    </a:moveTo>
                    <a:lnTo>
                      <a:pt x="8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86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59" name="Freeform 30"/>
            <p:cNvSpPr>
              <a:spLocks/>
            </p:cNvSpPr>
            <p:nvPr/>
          </p:nvSpPr>
          <p:spPr bwMode="auto">
            <a:xfrm>
              <a:off x="7504113" y="1535113"/>
              <a:ext cx="96837" cy="74612"/>
            </a:xfrm>
            <a:custGeom>
              <a:avLst/>
              <a:gdLst>
                <a:gd name="T0" fmla="*/ 0 w 66"/>
                <a:gd name="T1" fmla="*/ 46 h 47"/>
                <a:gd name="T2" fmla="*/ 0 w 66"/>
                <a:gd name="T3" fmla="*/ 0 h 47"/>
                <a:gd name="T4" fmla="*/ 65 w 66"/>
                <a:gd name="T5" fmla="*/ 23 h 47"/>
                <a:gd name="T6" fmla="*/ 0 w 66"/>
                <a:gd name="T7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47">
                  <a:moveTo>
                    <a:pt x="0" y="46"/>
                  </a:moveTo>
                  <a:lnTo>
                    <a:pt x="0" y="0"/>
                  </a:lnTo>
                  <a:lnTo>
                    <a:pt x="65" y="23"/>
                  </a:lnTo>
                  <a:lnTo>
                    <a:pt x="0" y="46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60" name="Freeform 31"/>
            <p:cNvSpPr>
              <a:spLocks/>
            </p:cNvSpPr>
            <p:nvPr/>
          </p:nvSpPr>
          <p:spPr bwMode="auto">
            <a:xfrm>
              <a:off x="2978150" y="1912938"/>
              <a:ext cx="115888" cy="3252787"/>
            </a:xfrm>
            <a:custGeom>
              <a:avLst/>
              <a:gdLst>
                <a:gd name="T0" fmla="*/ 0 w 79"/>
                <a:gd name="T1" fmla="*/ 0 h 2049"/>
                <a:gd name="T2" fmla="*/ 78 w 79"/>
                <a:gd name="T3" fmla="*/ 0 h 2049"/>
                <a:gd name="T4" fmla="*/ 78 w 79"/>
                <a:gd name="T5" fmla="*/ 2048 h 2049"/>
                <a:gd name="T6" fmla="*/ 0 w 79"/>
                <a:gd name="T7" fmla="*/ 2048 h 2049"/>
                <a:gd name="T8" fmla="*/ 0 w 79"/>
                <a:gd name="T9" fmla="*/ 0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049">
                  <a:moveTo>
                    <a:pt x="0" y="0"/>
                  </a:moveTo>
                  <a:lnTo>
                    <a:pt x="78" y="0"/>
                  </a:lnTo>
                  <a:lnTo>
                    <a:pt x="78" y="2048"/>
                  </a:lnTo>
                  <a:lnTo>
                    <a:pt x="0" y="2048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3095625" y="1912938"/>
              <a:ext cx="119063" cy="3252787"/>
            </a:xfrm>
            <a:custGeom>
              <a:avLst/>
              <a:gdLst>
                <a:gd name="T0" fmla="*/ 0 w 82"/>
                <a:gd name="T1" fmla="*/ 0 h 2049"/>
                <a:gd name="T2" fmla="*/ 81 w 82"/>
                <a:gd name="T3" fmla="*/ 0 h 2049"/>
                <a:gd name="T4" fmla="*/ 81 w 82"/>
                <a:gd name="T5" fmla="*/ 2048 h 2049"/>
                <a:gd name="T6" fmla="*/ 0 w 82"/>
                <a:gd name="T7" fmla="*/ 2048 h 2049"/>
                <a:gd name="T8" fmla="*/ 0 w 82"/>
                <a:gd name="T9" fmla="*/ 0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049">
                  <a:moveTo>
                    <a:pt x="0" y="0"/>
                  </a:moveTo>
                  <a:lnTo>
                    <a:pt x="81" y="0"/>
                  </a:lnTo>
                  <a:lnTo>
                    <a:pt x="81" y="2048"/>
                  </a:lnTo>
                  <a:lnTo>
                    <a:pt x="0" y="2048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3213100" y="1914525"/>
              <a:ext cx="120650" cy="3254375"/>
            </a:xfrm>
            <a:custGeom>
              <a:avLst/>
              <a:gdLst>
                <a:gd name="T0" fmla="*/ 0 w 82"/>
                <a:gd name="T1" fmla="*/ 0 h 2050"/>
                <a:gd name="T2" fmla="*/ 81 w 82"/>
                <a:gd name="T3" fmla="*/ 0 h 2050"/>
                <a:gd name="T4" fmla="*/ 81 w 82"/>
                <a:gd name="T5" fmla="*/ 2049 h 2050"/>
                <a:gd name="T6" fmla="*/ 0 w 82"/>
                <a:gd name="T7" fmla="*/ 2049 h 2050"/>
                <a:gd name="T8" fmla="*/ 0 w 82"/>
                <a:gd name="T9" fmla="*/ 0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050">
                  <a:moveTo>
                    <a:pt x="0" y="0"/>
                  </a:moveTo>
                  <a:lnTo>
                    <a:pt x="81" y="0"/>
                  </a:lnTo>
                  <a:lnTo>
                    <a:pt x="81" y="2049"/>
                  </a:lnTo>
                  <a:lnTo>
                    <a:pt x="0" y="2049"/>
                  </a:lnTo>
                  <a:lnTo>
                    <a:pt x="0" y="0"/>
                  </a:lnTo>
                </a:path>
              </a:pathLst>
            </a:custGeom>
            <a:solidFill>
              <a:schemeClr val="hlink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3332163" y="1912938"/>
              <a:ext cx="117475" cy="3252787"/>
            </a:xfrm>
            <a:custGeom>
              <a:avLst/>
              <a:gdLst>
                <a:gd name="T0" fmla="*/ 0 w 80"/>
                <a:gd name="T1" fmla="*/ 0 h 2049"/>
                <a:gd name="T2" fmla="*/ 79 w 80"/>
                <a:gd name="T3" fmla="*/ 0 h 2049"/>
                <a:gd name="T4" fmla="*/ 79 w 80"/>
                <a:gd name="T5" fmla="*/ 2048 h 2049"/>
                <a:gd name="T6" fmla="*/ 0 w 80"/>
                <a:gd name="T7" fmla="*/ 2048 h 2049"/>
                <a:gd name="T8" fmla="*/ 0 w 80"/>
                <a:gd name="T9" fmla="*/ 0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049">
                  <a:moveTo>
                    <a:pt x="0" y="0"/>
                  </a:moveTo>
                  <a:lnTo>
                    <a:pt x="79" y="0"/>
                  </a:lnTo>
                  <a:lnTo>
                    <a:pt x="79" y="2048"/>
                  </a:lnTo>
                  <a:lnTo>
                    <a:pt x="0" y="2048"/>
                  </a:lnTo>
                  <a:lnTo>
                    <a:pt x="0" y="0"/>
                  </a:lnTo>
                </a:path>
              </a:pathLst>
            </a:custGeom>
            <a:solidFill>
              <a:schemeClr val="folHlink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64" name="Group 35"/>
            <p:cNvGrpSpPr>
              <a:grpSpLocks/>
            </p:cNvGrpSpPr>
            <p:nvPr/>
          </p:nvGrpSpPr>
          <p:grpSpPr bwMode="auto">
            <a:xfrm>
              <a:off x="1606550" y="2592390"/>
              <a:ext cx="1340485" cy="1311276"/>
              <a:chOff x="1096" y="1633"/>
              <a:chExt cx="915" cy="826"/>
            </a:xfrm>
          </p:grpSpPr>
          <p:sp>
            <p:nvSpPr>
              <p:cNvPr id="66" name="Rectangle 37"/>
              <p:cNvSpPr>
                <a:spLocks noChangeArrowheads="1"/>
              </p:cNvSpPr>
              <p:nvPr/>
            </p:nvSpPr>
            <p:spPr bwMode="auto">
              <a:xfrm>
                <a:off x="1280" y="2190"/>
                <a:ext cx="465" cy="2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/>
              <a:p>
                <a:pPr algn="l" defTabSz="76200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GB" sz="1200" b="1" dirty="0">
                    <a:solidFill>
                      <a:srgbClr val="000000"/>
                    </a:solidFill>
                  </a:rPr>
                  <a:t>SOH</a:t>
                </a:r>
              </a:p>
            </p:txBody>
          </p:sp>
          <p:sp>
            <p:nvSpPr>
              <p:cNvPr id="67" name="Rectangle 38"/>
              <p:cNvSpPr>
                <a:spLocks noChangeArrowheads="1"/>
              </p:cNvSpPr>
              <p:nvPr/>
            </p:nvSpPr>
            <p:spPr bwMode="auto">
              <a:xfrm>
                <a:off x="1096" y="1633"/>
                <a:ext cx="747" cy="2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/>
              <a:p>
                <a:pPr algn="l" defTabSz="76200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GB" sz="1200" b="1" dirty="0">
                    <a:solidFill>
                      <a:srgbClr val="000000"/>
                    </a:solidFill>
                  </a:rPr>
                  <a:t>SECTION</a:t>
                </a:r>
              </a:p>
            </p:txBody>
          </p:sp>
          <p:sp>
            <p:nvSpPr>
              <p:cNvPr id="68" name="Rectangle 39"/>
              <p:cNvSpPr>
                <a:spLocks noChangeArrowheads="1"/>
              </p:cNvSpPr>
              <p:nvPr/>
            </p:nvSpPr>
            <p:spPr bwMode="auto">
              <a:xfrm>
                <a:off x="1096" y="1803"/>
                <a:ext cx="915" cy="2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/>
              <a:p>
                <a:pPr algn="l" defTabSz="76200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GB" sz="1200" b="1" dirty="0">
                    <a:solidFill>
                      <a:srgbClr val="000000"/>
                    </a:solidFill>
                  </a:rPr>
                  <a:t>OVERHEAD</a:t>
                </a:r>
              </a:p>
            </p:txBody>
          </p:sp>
        </p:grpSp>
      </p:grpSp>
      <p:grpSp>
        <p:nvGrpSpPr>
          <p:cNvPr id="80" name="Gruppieren 79"/>
          <p:cNvGrpSpPr/>
          <p:nvPr/>
        </p:nvGrpSpPr>
        <p:grpSpPr>
          <a:xfrm>
            <a:off x="516092" y="4221088"/>
            <a:ext cx="5333025" cy="2473868"/>
            <a:chOff x="683692" y="1358900"/>
            <a:chExt cx="7916712" cy="4445113"/>
          </a:xfrm>
        </p:grpSpPr>
        <p:sp>
          <p:nvSpPr>
            <p:cNvPr id="81" name="Freeform 2"/>
            <p:cNvSpPr>
              <a:spLocks/>
            </p:cNvSpPr>
            <p:nvPr/>
          </p:nvSpPr>
          <p:spPr bwMode="auto">
            <a:xfrm>
              <a:off x="1530350" y="1912938"/>
              <a:ext cx="6173788" cy="3252787"/>
            </a:xfrm>
            <a:custGeom>
              <a:avLst/>
              <a:gdLst>
                <a:gd name="T0" fmla="*/ 0 w 4213"/>
                <a:gd name="T1" fmla="*/ 0 h 2049"/>
                <a:gd name="T2" fmla="*/ 4212 w 4213"/>
                <a:gd name="T3" fmla="*/ 0 h 2049"/>
                <a:gd name="T4" fmla="*/ 4212 w 4213"/>
                <a:gd name="T5" fmla="*/ 2048 h 2049"/>
                <a:gd name="T6" fmla="*/ 0 w 4213"/>
                <a:gd name="T7" fmla="*/ 2048 h 2049"/>
                <a:gd name="T8" fmla="*/ 0 w 4213"/>
                <a:gd name="T9" fmla="*/ 0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13" h="2049">
                  <a:moveTo>
                    <a:pt x="0" y="0"/>
                  </a:moveTo>
                  <a:lnTo>
                    <a:pt x="4212" y="0"/>
                  </a:lnTo>
                  <a:lnTo>
                    <a:pt x="4212" y="2048"/>
                  </a:lnTo>
                  <a:lnTo>
                    <a:pt x="0" y="2048"/>
                  </a:lnTo>
                  <a:lnTo>
                    <a:pt x="0" y="0"/>
                  </a:lnTo>
                </a:path>
              </a:pathLst>
            </a:custGeom>
            <a:noFill/>
            <a:ln w="254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2" name="Freeform 3"/>
            <p:cNvSpPr>
              <a:spLocks/>
            </p:cNvSpPr>
            <p:nvPr/>
          </p:nvSpPr>
          <p:spPr bwMode="auto">
            <a:xfrm>
              <a:off x="2965450" y="1933575"/>
              <a:ext cx="25400" cy="3209925"/>
            </a:xfrm>
            <a:custGeom>
              <a:avLst/>
              <a:gdLst>
                <a:gd name="T0" fmla="*/ 0 w 17"/>
                <a:gd name="T1" fmla="*/ 0 h 2022"/>
                <a:gd name="T2" fmla="*/ 16 w 17"/>
                <a:gd name="T3" fmla="*/ 0 h 2022"/>
                <a:gd name="T4" fmla="*/ 16 w 17"/>
                <a:gd name="T5" fmla="*/ 2021 h 2022"/>
                <a:gd name="T6" fmla="*/ 0 w 17"/>
                <a:gd name="T7" fmla="*/ 2021 h 2022"/>
                <a:gd name="T8" fmla="*/ 0 w 17"/>
                <a:gd name="T9" fmla="*/ 0 h 20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22">
                  <a:moveTo>
                    <a:pt x="0" y="0"/>
                  </a:moveTo>
                  <a:lnTo>
                    <a:pt x="16" y="0"/>
                  </a:lnTo>
                  <a:lnTo>
                    <a:pt x="16" y="2021"/>
                  </a:lnTo>
                  <a:lnTo>
                    <a:pt x="0" y="2021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3" name="Rectangle 4"/>
            <p:cNvSpPr>
              <a:spLocks noChangeArrowheads="1"/>
            </p:cNvSpPr>
            <p:nvPr/>
          </p:nvSpPr>
          <p:spPr bwMode="auto">
            <a:xfrm>
              <a:off x="1683241" y="1358900"/>
              <a:ext cx="1204083" cy="410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1000" b="1" dirty="0" smtClean="0">
                  <a:solidFill>
                    <a:srgbClr val="000000"/>
                  </a:solidFill>
                </a:rPr>
                <a:t>144 </a:t>
              </a:r>
              <a:r>
                <a:rPr lang="en-GB" sz="1000" b="1" dirty="0" err="1" smtClean="0">
                  <a:solidFill>
                    <a:srgbClr val="000000"/>
                  </a:solidFill>
                </a:rPr>
                <a:t>Spalten</a:t>
              </a:r>
              <a:endParaRPr lang="en-GB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84" name="Rectangle 5"/>
            <p:cNvSpPr>
              <a:spLocks noChangeArrowheads="1"/>
            </p:cNvSpPr>
            <p:nvPr/>
          </p:nvSpPr>
          <p:spPr bwMode="auto">
            <a:xfrm>
              <a:off x="683692" y="3277689"/>
              <a:ext cx="889975" cy="410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1000" b="1" dirty="0">
                  <a:solidFill>
                    <a:srgbClr val="000000"/>
                  </a:solidFill>
                </a:rPr>
                <a:t>9 </a:t>
              </a:r>
              <a:r>
                <a:rPr lang="en-GB" sz="1000" b="1" dirty="0" err="1" smtClean="0">
                  <a:solidFill>
                    <a:srgbClr val="000000"/>
                  </a:solidFill>
                </a:rPr>
                <a:t>Zeilen</a:t>
              </a:r>
              <a:endParaRPr lang="en-GB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85" name="Rectangle 6"/>
            <p:cNvSpPr>
              <a:spLocks noChangeArrowheads="1"/>
            </p:cNvSpPr>
            <p:nvPr/>
          </p:nvSpPr>
          <p:spPr bwMode="auto">
            <a:xfrm>
              <a:off x="4451349" y="1379538"/>
              <a:ext cx="1301648" cy="410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algn="l"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</a:pPr>
              <a:r>
                <a:rPr lang="en-GB" sz="1000" b="1" dirty="0" smtClean="0">
                  <a:solidFill>
                    <a:srgbClr val="000000"/>
                  </a:solidFill>
                </a:rPr>
                <a:t>4176 </a:t>
              </a:r>
              <a:r>
                <a:rPr lang="en-GB" sz="1000" b="1" dirty="0" err="1" smtClean="0">
                  <a:solidFill>
                    <a:srgbClr val="000000"/>
                  </a:solidFill>
                </a:rPr>
                <a:t>Spalten</a:t>
              </a:r>
              <a:endParaRPr lang="en-GB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86" name="Rectangle 7"/>
            <p:cNvSpPr>
              <a:spLocks noChangeArrowheads="1"/>
            </p:cNvSpPr>
            <p:nvPr/>
          </p:nvSpPr>
          <p:spPr bwMode="auto">
            <a:xfrm>
              <a:off x="1685925" y="5294312"/>
              <a:ext cx="6914479" cy="5097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defTabSz="76200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GB" sz="1400" b="1" dirty="0">
                  <a:solidFill>
                    <a:srgbClr val="000000"/>
                  </a:solidFill>
                </a:rPr>
                <a:t>38880 bytes/frame * 8 bits/byte * 8000 Hz = 2488.32 Mbit/s</a:t>
              </a:r>
            </a:p>
          </p:txBody>
        </p:sp>
        <p:grpSp>
          <p:nvGrpSpPr>
            <p:cNvPr id="87" name="Group 8"/>
            <p:cNvGrpSpPr>
              <a:grpSpLocks/>
            </p:cNvGrpSpPr>
            <p:nvPr/>
          </p:nvGrpSpPr>
          <p:grpSpPr bwMode="auto">
            <a:xfrm>
              <a:off x="1144588" y="2049463"/>
              <a:ext cx="20637" cy="3116262"/>
              <a:chOff x="781" y="1291"/>
              <a:chExt cx="14" cy="1963"/>
            </a:xfrm>
          </p:grpSpPr>
          <p:sp>
            <p:nvSpPr>
              <p:cNvPr id="116" name="Freeform 9"/>
              <p:cNvSpPr>
                <a:spLocks/>
              </p:cNvSpPr>
              <p:nvPr/>
            </p:nvSpPr>
            <p:spPr bwMode="auto">
              <a:xfrm>
                <a:off x="781" y="1291"/>
                <a:ext cx="14" cy="697"/>
              </a:xfrm>
              <a:custGeom>
                <a:avLst/>
                <a:gdLst>
                  <a:gd name="T0" fmla="*/ 0 w 14"/>
                  <a:gd name="T1" fmla="*/ 0 h 697"/>
                  <a:gd name="T2" fmla="*/ 13 w 14"/>
                  <a:gd name="T3" fmla="*/ 0 h 697"/>
                  <a:gd name="T4" fmla="*/ 13 w 14"/>
                  <a:gd name="T5" fmla="*/ 696 h 697"/>
                  <a:gd name="T6" fmla="*/ 0 w 14"/>
                  <a:gd name="T7" fmla="*/ 696 h 697"/>
                  <a:gd name="T8" fmla="*/ 0 w 14"/>
                  <a:gd name="T9" fmla="*/ 0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697">
                    <a:moveTo>
                      <a:pt x="0" y="0"/>
                    </a:moveTo>
                    <a:lnTo>
                      <a:pt x="13" y="0"/>
                    </a:lnTo>
                    <a:lnTo>
                      <a:pt x="13" y="696"/>
                    </a:lnTo>
                    <a:lnTo>
                      <a:pt x="0" y="69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7" name="Freeform 10"/>
              <p:cNvSpPr>
                <a:spLocks/>
              </p:cNvSpPr>
              <p:nvPr/>
            </p:nvSpPr>
            <p:spPr bwMode="auto">
              <a:xfrm>
                <a:off x="781" y="2357"/>
                <a:ext cx="14" cy="814"/>
              </a:xfrm>
              <a:custGeom>
                <a:avLst/>
                <a:gdLst>
                  <a:gd name="T0" fmla="*/ 0 w 14"/>
                  <a:gd name="T1" fmla="*/ 0 h 814"/>
                  <a:gd name="T2" fmla="*/ 13 w 14"/>
                  <a:gd name="T3" fmla="*/ 0 h 814"/>
                  <a:gd name="T4" fmla="*/ 13 w 14"/>
                  <a:gd name="T5" fmla="*/ 813 h 814"/>
                  <a:gd name="T6" fmla="*/ 0 w 14"/>
                  <a:gd name="T7" fmla="*/ 813 h 814"/>
                  <a:gd name="T8" fmla="*/ 0 w 14"/>
                  <a:gd name="T9" fmla="*/ 0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14">
                    <a:moveTo>
                      <a:pt x="0" y="0"/>
                    </a:moveTo>
                    <a:lnTo>
                      <a:pt x="13" y="0"/>
                    </a:lnTo>
                    <a:lnTo>
                      <a:pt x="13" y="813"/>
                    </a:lnTo>
                    <a:lnTo>
                      <a:pt x="0" y="813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8" name="Freeform 11"/>
              <p:cNvSpPr>
                <a:spLocks/>
              </p:cNvSpPr>
              <p:nvPr/>
            </p:nvSpPr>
            <p:spPr bwMode="auto">
              <a:xfrm>
                <a:off x="781" y="3145"/>
                <a:ext cx="14" cy="109"/>
              </a:xfrm>
              <a:custGeom>
                <a:avLst/>
                <a:gdLst>
                  <a:gd name="T0" fmla="*/ 13 w 14"/>
                  <a:gd name="T1" fmla="*/ 108 h 109"/>
                  <a:gd name="T2" fmla="*/ 0 w 14"/>
                  <a:gd name="T3" fmla="*/ 108 h 109"/>
                  <a:gd name="T4" fmla="*/ 0 w 14"/>
                  <a:gd name="T5" fmla="*/ 0 h 109"/>
                  <a:gd name="T6" fmla="*/ 13 w 14"/>
                  <a:gd name="T7" fmla="*/ 0 h 109"/>
                  <a:gd name="T8" fmla="*/ 13 w 14"/>
                  <a:gd name="T9" fmla="*/ 108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9">
                    <a:moveTo>
                      <a:pt x="13" y="108"/>
                    </a:moveTo>
                    <a:lnTo>
                      <a:pt x="0" y="108"/>
                    </a:lnTo>
                    <a:lnTo>
                      <a:pt x="0" y="0"/>
                    </a:lnTo>
                    <a:lnTo>
                      <a:pt x="13" y="0"/>
                    </a:lnTo>
                    <a:lnTo>
                      <a:pt x="13" y="108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88" name="Freeform 12"/>
            <p:cNvSpPr>
              <a:spLocks/>
            </p:cNvSpPr>
            <p:nvPr/>
          </p:nvSpPr>
          <p:spPr bwMode="auto">
            <a:xfrm>
              <a:off x="1128713" y="5033963"/>
              <a:ext cx="52387" cy="131762"/>
            </a:xfrm>
            <a:custGeom>
              <a:avLst/>
              <a:gdLst>
                <a:gd name="T0" fmla="*/ 0 w 36"/>
                <a:gd name="T1" fmla="*/ 0 h 83"/>
                <a:gd name="T2" fmla="*/ 35 w 36"/>
                <a:gd name="T3" fmla="*/ 0 h 83"/>
                <a:gd name="T4" fmla="*/ 18 w 36"/>
                <a:gd name="T5" fmla="*/ 82 h 83"/>
                <a:gd name="T6" fmla="*/ 0 w 36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83">
                  <a:moveTo>
                    <a:pt x="0" y="0"/>
                  </a:moveTo>
                  <a:lnTo>
                    <a:pt x="35" y="0"/>
                  </a:lnTo>
                  <a:lnTo>
                    <a:pt x="18" y="82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9" name="Freeform 13"/>
            <p:cNvSpPr>
              <a:spLocks/>
            </p:cNvSpPr>
            <p:nvPr/>
          </p:nvSpPr>
          <p:spPr bwMode="auto">
            <a:xfrm>
              <a:off x="1144588" y="1855788"/>
              <a:ext cx="20637" cy="169862"/>
            </a:xfrm>
            <a:custGeom>
              <a:avLst/>
              <a:gdLst>
                <a:gd name="T0" fmla="*/ 0 w 14"/>
                <a:gd name="T1" fmla="*/ 0 h 107"/>
                <a:gd name="T2" fmla="*/ 13 w 14"/>
                <a:gd name="T3" fmla="*/ 0 h 107"/>
                <a:gd name="T4" fmla="*/ 13 w 14"/>
                <a:gd name="T5" fmla="*/ 106 h 107"/>
                <a:gd name="T6" fmla="*/ 0 w 14"/>
                <a:gd name="T7" fmla="*/ 106 h 107"/>
                <a:gd name="T8" fmla="*/ 0 w 14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7">
                  <a:moveTo>
                    <a:pt x="0" y="0"/>
                  </a:moveTo>
                  <a:lnTo>
                    <a:pt x="13" y="0"/>
                  </a:lnTo>
                  <a:lnTo>
                    <a:pt x="13" y="106"/>
                  </a:lnTo>
                  <a:lnTo>
                    <a:pt x="0" y="106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0" name="Freeform 14"/>
            <p:cNvSpPr>
              <a:spLocks/>
            </p:cNvSpPr>
            <p:nvPr/>
          </p:nvSpPr>
          <p:spPr bwMode="auto">
            <a:xfrm>
              <a:off x="1128713" y="1855788"/>
              <a:ext cx="52387" cy="133350"/>
            </a:xfrm>
            <a:custGeom>
              <a:avLst/>
              <a:gdLst>
                <a:gd name="T0" fmla="*/ 35 w 36"/>
                <a:gd name="T1" fmla="*/ 83 h 84"/>
                <a:gd name="T2" fmla="*/ 0 w 36"/>
                <a:gd name="T3" fmla="*/ 83 h 84"/>
                <a:gd name="T4" fmla="*/ 18 w 36"/>
                <a:gd name="T5" fmla="*/ 0 h 84"/>
                <a:gd name="T6" fmla="*/ 35 w 36"/>
                <a:gd name="T7" fmla="*/ 8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84">
                  <a:moveTo>
                    <a:pt x="35" y="83"/>
                  </a:moveTo>
                  <a:lnTo>
                    <a:pt x="0" y="83"/>
                  </a:lnTo>
                  <a:lnTo>
                    <a:pt x="18" y="0"/>
                  </a:lnTo>
                  <a:lnTo>
                    <a:pt x="35" y="83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91" name="Group 15"/>
            <p:cNvGrpSpPr>
              <a:grpSpLocks/>
            </p:cNvGrpSpPr>
            <p:nvPr/>
          </p:nvGrpSpPr>
          <p:grpSpPr bwMode="auto">
            <a:xfrm>
              <a:off x="1522413" y="1562100"/>
              <a:ext cx="207962" cy="22225"/>
              <a:chOff x="1039" y="984"/>
              <a:chExt cx="142" cy="14"/>
            </a:xfrm>
          </p:grpSpPr>
          <p:sp>
            <p:nvSpPr>
              <p:cNvPr id="114" name="Freeform 16"/>
              <p:cNvSpPr>
                <a:spLocks/>
              </p:cNvSpPr>
              <p:nvPr/>
            </p:nvSpPr>
            <p:spPr bwMode="auto">
              <a:xfrm>
                <a:off x="1137" y="984"/>
                <a:ext cx="44" cy="14"/>
              </a:xfrm>
              <a:custGeom>
                <a:avLst/>
                <a:gdLst>
                  <a:gd name="T0" fmla="*/ 0 w 44"/>
                  <a:gd name="T1" fmla="*/ 13 h 14"/>
                  <a:gd name="T2" fmla="*/ 0 w 44"/>
                  <a:gd name="T3" fmla="*/ 0 h 14"/>
                  <a:gd name="T4" fmla="*/ 43 w 44"/>
                  <a:gd name="T5" fmla="*/ 0 h 14"/>
                  <a:gd name="T6" fmla="*/ 43 w 44"/>
                  <a:gd name="T7" fmla="*/ 13 h 14"/>
                  <a:gd name="T8" fmla="*/ 0 w 4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4">
                    <a:moveTo>
                      <a:pt x="0" y="13"/>
                    </a:moveTo>
                    <a:lnTo>
                      <a:pt x="0" y="0"/>
                    </a:lnTo>
                    <a:lnTo>
                      <a:pt x="43" y="0"/>
                    </a:lnTo>
                    <a:lnTo>
                      <a:pt x="43" y="13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5" name="Freeform 17"/>
              <p:cNvSpPr>
                <a:spLocks/>
              </p:cNvSpPr>
              <p:nvPr/>
            </p:nvSpPr>
            <p:spPr bwMode="auto">
              <a:xfrm>
                <a:off x="1039" y="984"/>
                <a:ext cx="87" cy="14"/>
              </a:xfrm>
              <a:custGeom>
                <a:avLst/>
                <a:gdLst>
                  <a:gd name="T0" fmla="*/ 0 w 87"/>
                  <a:gd name="T1" fmla="*/ 13 h 14"/>
                  <a:gd name="T2" fmla="*/ 0 w 87"/>
                  <a:gd name="T3" fmla="*/ 0 h 14"/>
                  <a:gd name="T4" fmla="*/ 86 w 87"/>
                  <a:gd name="T5" fmla="*/ 0 h 14"/>
                  <a:gd name="T6" fmla="*/ 86 w 87"/>
                  <a:gd name="T7" fmla="*/ 13 h 14"/>
                  <a:gd name="T8" fmla="*/ 0 w 87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4">
                    <a:moveTo>
                      <a:pt x="0" y="13"/>
                    </a:moveTo>
                    <a:lnTo>
                      <a:pt x="0" y="0"/>
                    </a:lnTo>
                    <a:lnTo>
                      <a:pt x="86" y="0"/>
                    </a:lnTo>
                    <a:lnTo>
                      <a:pt x="86" y="13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1522413" y="1535113"/>
              <a:ext cx="96837" cy="74612"/>
            </a:xfrm>
            <a:custGeom>
              <a:avLst/>
              <a:gdLst>
                <a:gd name="T0" fmla="*/ 65 w 66"/>
                <a:gd name="T1" fmla="*/ 0 h 47"/>
                <a:gd name="T2" fmla="*/ 65 w 66"/>
                <a:gd name="T3" fmla="*/ 46 h 47"/>
                <a:gd name="T4" fmla="*/ 0 w 66"/>
                <a:gd name="T5" fmla="*/ 23 h 47"/>
                <a:gd name="T6" fmla="*/ 65 w 66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47">
                  <a:moveTo>
                    <a:pt x="65" y="0"/>
                  </a:moveTo>
                  <a:lnTo>
                    <a:pt x="65" y="46"/>
                  </a:lnTo>
                  <a:lnTo>
                    <a:pt x="0" y="23"/>
                  </a:lnTo>
                  <a:lnTo>
                    <a:pt x="65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93" name="Group 19"/>
            <p:cNvGrpSpPr>
              <a:grpSpLocks/>
            </p:cNvGrpSpPr>
            <p:nvPr/>
          </p:nvGrpSpPr>
          <p:grpSpPr bwMode="auto">
            <a:xfrm>
              <a:off x="2757488" y="1562100"/>
              <a:ext cx="195262" cy="20638"/>
              <a:chOff x="1882" y="984"/>
              <a:chExt cx="133" cy="13"/>
            </a:xfrm>
          </p:grpSpPr>
          <p:sp>
            <p:nvSpPr>
              <p:cNvPr id="112" name="Freeform 20"/>
              <p:cNvSpPr>
                <a:spLocks/>
              </p:cNvSpPr>
              <p:nvPr/>
            </p:nvSpPr>
            <p:spPr bwMode="auto">
              <a:xfrm>
                <a:off x="1882" y="984"/>
                <a:ext cx="36" cy="13"/>
              </a:xfrm>
              <a:custGeom>
                <a:avLst/>
                <a:gdLst>
                  <a:gd name="T0" fmla="*/ 35 w 36"/>
                  <a:gd name="T1" fmla="*/ 0 h 13"/>
                  <a:gd name="T2" fmla="*/ 35 w 36"/>
                  <a:gd name="T3" fmla="*/ 12 h 13"/>
                  <a:gd name="T4" fmla="*/ 0 w 36"/>
                  <a:gd name="T5" fmla="*/ 12 h 13"/>
                  <a:gd name="T6" fmla="*/ 0 w 36"/>
                  <a:gd name="T7" fmla="*/ 0 h 13"/>
                  <a:gd name="T8" fmla="*/ 35 w 36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3">
                    <a:moveTo>
                      <a:pt x="35" y="0"/>
                    </a:moveTo>
                    <a:lnTo>
                      <a:pt x="35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35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3" name="Freeform 21"/>
              <p:cNvSpPr>
                <a:spLocks/>
              </p:cNvSpPr>
              <p:nvPr/>
            </p:nvSpPr>
            <p:spPr bwMode="auto">
              <a:xfrm>
                <a:off x="1928" y="984"/>
                <a:ext cx="87" cy="13"/>
              </a:xfrm>
              <a:custGeom>
                <a:avLst/>
                <a:gdLst>
                  <a:gd name="T0" fmla="*/ 86 w 87"/>
                  <a:gd name="T1" fmla="*/ 0 h 13"/>
                  <a:gd name="T2" fmla="*/ 86 w 87"/>
                  <a:gd name="T3" fmla="*/ 12 h 13"/>
                  <a:gd name="T4" fmla="*/ 0 w 87"/>
                  <a:gd name="T5" fmla="*/ 12 h 13"/>
                  <a:gd name="T6" fmla="*/ 0 w 87"/>
                  <a:gd name="T7" fmla="*/ 0 h 13"/>
                  <a:gd name="T8" fmla="*/ 86 w 87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3">
                    <a:moveTo>
                      <a:pt x="86" y="0"/>
                    </a:moveTo>
                    <a:lnTo>
                      <a:pt x="8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86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94" name="Freeform 22"/>
            <p:cNvSpPr>
              <a:spLocks/>
            </p:cNvSpPr>
            <p:nvPr/>
          </p:nvSpPr>
          <p:spPr bwMode="auto">
            <a:xfrm>
              <a:off x="2855913" y="1535113"/>
              <a:ext cx="96837" cy="74612"/>
            </a:xfrm>
            <a:custGeom>
              <a:avLst/>
              <a:gdLst>
                <a:gd name="T0" fmla="*/ 0 w 66"/>
                <a:gd name="T1" fmla="*/ 46 h 47"/>
                <a:gd name="T2" fmla="*/ 0 w 66"/>
                <a:gd name="T3" fmla="*/ 0 h 47"/>
                <a:gd name="T4" fmla="*/ 65 w 66"/>
                <a:gd name="T5" fmla="*/ 23 h 47"/>
                <a:gd name="T6" fmla="*/ 0 w 66"/>
                <a:gd name="T7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47">
                  <a:moveTo>
                    <a:pt x="0" y="46"/>
                  </a:moveTo>
                  <a:lnTo>
                    <a:pt x="0" y="0"/>
                  </a:lnTo>
                  <a:lnTo>
                    <a:pt x="65" y="23"/>
                  </a:lnTo>
                  <a:lnTo>
                    <a:pt x="0" y="46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95" name="Group 23"/>
            <p:cNvGrpSpPr>
              <a:grpSpLocks/>
            </p:cNvGrpSpPr>
            <p:nvPr/>
          </p:nvGrpSpPr>
          <p:grpSpPr bwMode="auto">
            <a:xfrm>
              <a:off x="3003550" y="1562100"/>
              <a:ext cx="1309688" cy="22225"/>
              <a:chOff x="2050" y="984"/>
              <a:chExt cx="893" cy="14"/>
            </a:xfrm>
          </p:grpSpPr>
          <p:sp>
            <p:nvSpPr>
              <p:cNvPr id="110" name="Freeform 24"/>
              <p:cNvSpPr>
                <a:spLocks/>
              </p:cNvSpPr>
              <p:nvPr/>
            </p:nvSpPr>
            <p:spPr bwMode="auto">
              <a:xfrm>
                <a:off x="2149" y="984"/>
                <a:ext cx="794" cy="14"/>
              </a:xfrm>
              <a:custGeom>
                <a:avLst/>
                <a:gdLst>
                  <a:gd name="T0" fmla="*/ 0 w 794"/>
                  <a:gd name="T1" fmla="*/ 13 h 14"/>
                  <a:gd name="T2" fmla="*/ 0 w 794"/>
                  <a:gd name="T3" fmla="*/ 0 h 14"/>
                  <a:gd name="T4" fmla="*/ 793 w 794"/>
                  <a:gd name="T5" fmla="*/ 0 h 14"/>
                  <a:gd name="T6" fmla="*/ 793 w 794"/>
                  <a:gd name="T7" fmla="*/ 13 h 14"/>
                  <a:gd name="T8" fmla="*/ 0 w 794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4" h="14">
                    <a:moveTo>
                      <a:pt x="0" y="13"/>
                    </a:moveTo>
                    <a:lnTo>
                      <a:pt x="0" y="0"/>
                    </a:lnTo>
                    <a:lnTo>
                      <a:pt x="793" y="0"/>
                    </a:lnTo>
                    <a:lnTo>
                      <a:pt x="793" y="13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11" name="Freeform 25"/>
              <p:cNvSpPr>
                <a:spLocks/>
              </p:cNvSpPr>
              <p:nvPr/>
            </p:nvSpPr>
            <p:spPr bwMode="auto">
              <a:xfrm>
                <a:off x="2050" y="984"/>
                <a:ext cx="89" cy="14"/>
              </a:xfrm>
              <a:custGeom>
                <a:avLst/>
                <a:gdLst>
                  <a:gd name="T0" fmla="*/ 0 w 89"/>
                  <a:gd name="T1" fmla="*/ 13 h 14"/>
                  <a:gd name="T2" fmla="*/ 0 w 89"/>
                  <a:gd name="T3" fmla="*/ 0 h 14"/>
                  <a:gd name="T4" fmla="*/ 88 w 89"/>
                  <a:gd name="T5" fmla="*/ 0 h 14"/>
                  <a:gd name="T6" fmla="*/ 88 w 89"/>
                  <a:gd name="T7" fmla="*/ 13 h 14"/>
                  <a:gd name="T8" fmla="*/ 0 w 89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14">
                    <a:moveTo>
                      <a:pt x="0" y="13"/>
                    </a:moveTo>
                    <a:lnTo>
                      <a:pt x="0" y="0"/>
                    </a:lnTo>
                    <a:lnTo>
                      <a:pt x="88" y="0"/>
                    </a:lnTo>
                    <a:lnTo>
                      <a:pt x="88" y="13"/>
                    </a:lnTo>
                    <a:lnTo>
                      <a:pt x="0" y="13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96" name="Freeform 26"/>
            <p:cNvSpPr>
              <a:spLocks/>
            </p:cNvSpPr>
            <p:nvPr/>
          </p:nvSpPr>
          <p:spPr bwMode="auto">
            <a:xfrm>
              <a:off x="3003550" y="1535113"/>
              <a:ext cx="103188" cy="74612"/>
            </a:xfrm>
            <a:custGeom>
              <a:avLst/>
              <a:gdLst>
                <a:gd name="T0" fmla="*/ 69 w 70"/>
                <a:gd name="T1" fmla="*/ 0 h 47"/>
                <a:gd name="T2" fmla="*/ 69 w 70"/>
                <a:gd name="T3" fmla="*/ 46 h 47"/>
                <a:gd name="T4" fmla="*/ 0 w 70"/>
                <a:gd name="T5" fmla="*/ 23 h 47"/>
                <a:gd name="T6" fmla="*/ 69 w 70"/>
                <a:gd name="T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47">
                  <a:moveTo>
                    <a:pt x="69" y="0"/>
                  </a:moveTo>
                  <a:lnTo>
                    <a:pt x="69" y="46"/>
                  </a:lnTo>
                  <a:lnTo>
                    <a:pt x="0" y="23"/>
                  </a:lnTo>
                  <a:lnTo>
                    <a:pt x="69" y="0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97" name="Group 27"/>
            <p:cNvGrpSpPr>
              <a:grpSpLocks/>
            </p:cNvGrpSpPr>
            <p:nvPr/>
          </p:nvGrpSpPr>
          <p:grpSpPr bwMode="auto">
            <a:xfrm>
              <a:off x="5811838" y="1562100"/>
              <a:ext cx="1789112" cy="20638"/>
              <a:chOff x="3966" y="984"/>
              <a:chExt cx="1221" cy="13"/>
            </a:xfrm>
          </p:grpSpPr>
          <p:sp>
            <p:nvSpPr>
              <p:cNvPr id="108" name="Freeform 28"/>
              <p:cNvSpPr>
                <a:spLocks/>
              </p:cNvSpPr>
              <p:nvPr/>
            </p:nvSpPr>
            <p:spPr bwMode="auto">
              <a:xfrm>
                <a:off x="3966" y="984"/>
                <a:ext cx="1124" cy="13"/>
              </a:xfrm>
              <a:custGeom>
                <a:avLst/>
                <a:gdLst>
                  <a:gd name="T0" fmla="*/ 1123 w 1124"/>
                  <a:gd name="T1" fmla="*/ 0 h 13"/>
                  <a:gd name="T2" fmla="*/ 1123 w 1124"/>
                  <a:gd name="T3" fmla="*/ 12 h 13"/>
                  <a:gd name="T4" fmla="*/ 0 w 1124"/>
                  <a:gd name="T5" fmla="*/ 12 h 13"/>
                  <a:gd name="T6" fmla="*/ 0 w 1124"/>
                  <a:gd name="T7" fmla="*/ 0 h 13"/>
                  <a:gd name="T8" fmla="*/ 1123 w 112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4" h="13">
                    <a:moveTo>
                      <a:pt x="1123" y="0"/>
                    </a:moveTo>
                    <a:lnTo>
                      <a:pt x="1123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1123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  <p:sp>
            <p:nvSpPr>
              <p:cNvPr id="109" name="Freeform 29"/>
              <p:cNvSpPr>
                <a:spLocks/>
              </p:cNvSpPr>
              <p:nvPr/>
            </p:nvSpPr>
            <p:spPr bwMode="auto">
              <a:xfrm>
                <a:off x="5100" y="984"/>
                <a:ext cx="87" cy="13"/>
              </a:xfrm>
              <a:custGeom>
                <a:avLst/>
                <a:gdLst>
                  <a:gd name="T0" fmla="*/ 86 w 87"/>
                  <a:gd name="T1" fmla="*/ 0 h 13"/>
                  <a:gd name="T2" fmla="*/ 86 w 87"/>
                  <a:gd name="T3" fmla="*/ 12 h 13"/>
                  <a:gd name="T4" fmla="*/ 0 w 87"/>
                  <a:gd name="T5" fmla="*/ 12 h 13"/>
                  <a:gd name="T6" fmla="*/ 0 w 87"/>
                  <a:gd name="T7" fmla="*/ 0 h 13"/>
                  <a:gd name="T8" fmla="*/ 86 w 87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3">
                    <a:moveTo>
                      <a:pt x="86" y="0"/>
                    </a:moveTo>
                    <a:lnTo>
                      <a:pt x="86" y="12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86" y="0"/>
                    </a:lnTo>
                  </a:path>
                </a:pathLst>
              </a:custGeom>
              <a:solidFill>
                <a:srgbClr val="000000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  <p:sp>
          <p:nvSpPr>
            <p:cNvPr id="98" name="Freeform 30"/>
            <p:cNvSpPr>
              <a:spLocks/>
            </p:cNvSpPr>
            <p:nvPr/>
          </p:nvSpPr>
          <p:spPr bwMode="auto">
            <a:xfrm>
              <a:off x="7504113" y="1535113"/>
              <a:ext cx="96837" cy="74612"/>
            </a:xfrm>
            <a:custGeom>
              <a:avLst/>
              <a:gdLst>
                <a:gd name="T0" fmla="*/ 0 w 66"/>
                <a:gd name="T1" fmla="*/ 46 h 47"/>
                <a:gd name="T2" fmla="*/ 0 w 66"/>
                <a:gd name="T3" fmla="*/ 0 h 47"/>
                <a:gd name="T4" fmla="*/ 65 w 66"/>
                <a:gd name="T5" fmla="*/ 23 h 47"/>
                <a:gd name="T6" fmla="*/ 0 w 66"/>
                <a:gd name="T7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47">
                  <a:moveTo>
                    <a:pt x="0" y="46"/>
                  </a:moveTo>
                  <a:lnTo>
                    <a:pt x="0" y="0"/>
                  </a:lnTo>
                  <a:lnTo>
                    <a:pt x="65" y="23"/>
                  </a:lnTo>
                  <a:lnTo>
                    <a:pt x="0" y="46"/>
                  </a:lnTo>
                </a:path>
              </a:pathLst>
            </a:custGeom>
            <a:solidFill>
              <a:srgbClr val="00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9" name="Freeform 31"/>
            <p:cNvSpPr>
              <a:spLocks/>
            </p:cNvSpPr>
            <p:nvPr/>
          </p:nvSpPr>
          <p:spPr bwMode="auto">
            <a:xfrm>
              <a:off x="2978150" y="1912938"/>
              <a:ext cx="115888" cy="3252787"/>
            </a:xfrm>
            <a:custGeom>
              <a:avLst/>
              <a:gdLst>
                <a:gd name="T0" fmla="*/ 0 w 79"/>
                <a:gd name="T1" fmla="*/ 0 h 2049"/>
                <a:gd name="T2" fmla="*/ 78 w 79"/>
                <a:gd name="T3" fmla="*/ 0 h 2049"/>
                <a:gd name="T4" fmla="*/ 78 w 79"/>
                <a:gd name="T5" fmla="*/ 2048 h 2049"/>
                <a:gd name="T6" fmla="*/ 0 w 79"/>
                <a:gd name="T7" fmla="*/ 2048 h 2049"/>
                <a:gd name="T8" fmla="*/ 0 w 79"/>
                <a:gd name="T9" fmla="*/ 0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2049">
                  <a:moveTo>
                    <a:pt x="0" y="0"/>
                  </a:moveTo>
                  <a:lnTo>
                    <a:pt x="78" y="0"/>
                  </a:lnTo>
                  <a:lnTo>
                    <a:pt x="78" y="2048"/>
                  </a:lnTo>
                  <a:lnTo>
                    <a:pt x="0" y="2048"/>
                  </a:lnTo>
                  <a:lnTo>
                    <a:pt x="0" y="0"/>
                  </a:lnTo>
                </a:path>
              </a:pathLst>
            </a:custGeom>
            <a:solidFill>
              <a:schemeClr val="accent1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0" name="Freeform 32"/>
            <p:cNvSpPr>
              <a:spLocks/>
            </p:cNvSpPr>
            <p:nvPr/>
          </p:nvSpPr>
          <p:spPr bwMode="auto">
            <a:xfrm>
              <a:off x="3095625" y="1912938"/>
              <a:ext cx="119063" cy="3252787"/>
            </a:xfrm>
            <a:custGeom>
              <a:avLst/>
              <a:gdLst>
                <a:gd name="T0" fmla="*/ 0 w 82"/>
                <a:gd name="T1" fmla="*/ 0 h 2049"/>
                <a:gd name="T2" fmla="*/ 81 w 82"/>
                <a:gd name="T3" fmla="*/ 0 h 2049"/>
                <a:gd name="T4" fmla="*/ 81 w 82"/>
                <a:gd name="T5" fmla="*/ 2048 h 2049"/>
                <a:gd name="T6" fmla="*/ 0 w 82"/>
                <a:gd name="T7" fmla="*/ 2048 h 2049"/>
                <a:gd name="T8" fmla="*/ 0 w 82"/>
                <a:gd name="T9" fmla="*/ 0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049">
                  <a:moveTo>
                    <a:pt x="0" y="0"/>
                  </a:moveTo>
                  <a:lnTo>
                    <a:pt x="81" y="0"/>
                  </a:lnTo>
                  <a:lnTo>
                    <a:pt x="81" y="2048"/>
                  </a:lnTo>
                  <a:lnTo>
                    <a:pt x="0" y="2048"/>
                  </a:lnTo>
                  <a:lnTo>
                    <a:pt x="0" y="0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1" name="Freeform 33"/>
            <p:cNvSpPr>
              <a:spLocks/>
            </p:cNvSpPr>
            <p:nvPr/>
          </p:nvSpPr>
          <p:spPr bwMode="auto">
            <a:xfrm>
              <a:off x="3213100" y="1914525"/>
              <a:ext cx="120650" cy="3254375"/>
            </a:xfrm>
            <a:custGeom>
              <a:avLst/>
              <a:gdLst>
                <a:gd name="T0" fmla="*/ 0 w 82"/>
                <a:gd name="T1" fmla="*/ 0 h 2050"/>
                <a:gd name="T2" fmla="*/ 81 w 82"/>
                <a:gd name="T3" fmla="*/ 0 h 2050"/>
                <a:gd name="T4" fmla="*/ 81 w 82"/>
                <a:gd name="T5" fmla="*/ 2049 h 2050"/>
                <a:gd name="T6" fmla="*/ 0 w 82"/>
                <a:gd name="T7" fmla="*/ 2049 h 2050"/>
                <a:gd name="T8" fmla="*/ 0 w 82"/>
                <a:gd name="T9" fmla="*/ 0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2050">
                  <a:moveTo>
                    <a:pt x="0" y="0"/>
                  </a:moveTo>
                  <a:lnTo>
                    <a:pt x="81" y="0"/>
                  </a:lnTo>
                  <a:lnTo>
                    <a:pt x="81" y="2049"/>
                  </a:lnTo>
                  <a:lnTo>
                    <a:pt x="0" y="2049"/>
                  </a:lnTo>
                  <a:lnTo>
                    <a:pt x="0" y="0"/>
                  </a:lnTo>
                </a:path>
              </a:pathLst>
            </a:custGeom>
            <a:solidFill>
              <a:schemeClr val="hlink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2" name="Freeform 34"/>
            <p:cNvSpPr>
              <a:spLocks/>
            </p:cNvSpPr>
            <p:nvPr/>
          </p:nvSpPr>
          <p:spPr bwMode="auto">
            <a:xfrm>
              <a:off x="3332163" y="1912938"/>
              <a:ext cx="117475" cy="3252787"/>
            </a:xfrm>
            <a:custGeom>
              <a:avLst/>
              <a:gdLst>
                <a:gd name="T0" fmla="*/ 0 w 80"/>
                <a:gd name="T1" fmla="*/ 0 h 2049"/>
                <a:gd name="T2" fmla="*/ 79 w 80"/>
                <a:gd name="T3" fmla="*/ 0 h 2049"/>
                <a:gd name="T4" fmla="*/ 79 w 80"/>
                <a:gd name="T5" fmla="*/ 2048 h 2049"/>
                <a:gd name="T6" fmla="*/ 0 w 80"/>
                <a:gd name="T7" fmla="*/ 2048 h 2049"/>
                <a:gd name="T8" fmla="*/ 0 w 80"/>
                <a:gd name="T9" fmla="*/ 0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049">
                  <a:moveTo>
                    <a:pt x="0" y="0"/>
                  </a:moveTo>
                  <a:lnTo>
                    <a:pt x="79" y="0"/>
                  </a:lnTo>
                  <a:lnTo>
                    <a:pt x="79" y="2048"/>
                  </a:lnTo>
                  <a:lnTo>
                    <a:pt x="0" y="2048"/>
                  </a:lnTo>
                  <a:lnTo>
                    <a:pt x="0" y="0"/>
                  </a:lnTo>
                </a:path>
              </a:pathLst>
            </a:custGeom>
            <a:solidFill>
              <a:schemeClr val="folHlink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grpSp>
          <p:nvGrpSpPr>
            <p:cNvPr id="103" name="Group 35"/>
            <p:cNvGrpSpPr>
              <a:grpSpLocks/>
            </p:cNvGrpSpPr>
            <p:nvPr/>
          </p:nvGrpSpPr>
          <p:grpSpPr bwMode="auto">
            <a:xfrm>
              <a:off x="1606550" y="2592389"/>
              <a:ext cx="4979574" cy="1344613"/>
              <a:chOff x="1096" y="1633"/>
              <a:chExt cx="3399" cy="847"/>
            </a:xfrm>
          </p:grpSpPr>
          <p:sp>
            <p:nvSpPr>
              <p:cNvPr id="104" name="Rectangle 36"/>
              <p:cNvSpPr>
                <a:spLocks noChangeArrowheads="1"/>
              </p:cNvSpPr>
              <p:nvPr/>
            </p:nvSpPr>
            <p:spPr bwMode="auto">
              <a:xfrm>
                <a:off x="2443" y="1789"/>
                <a:ext cx="2052" cy="4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/>
              <a:p>
                <a:pPr algn="l" defTabSz="76200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GB" sz="1200" b="1" dirty="0" err="1" smtClean="0">
                    <a:solidFill>
                      <a:srgbClr val="000000"/>
                    </a:solidFill>
                  </a:rPr>
                  <a:t>Spaltenweise</a:t>
                </a:r>
                <a:r>
                  <a:rPr lang="en-GB" sz="1200" b="1" dirty="0" smtClean="0">
                    <a:solidFill>
                      <a:srgbClr val="000000"/>
                    </a:solidFill>
                  </a:rPr>
                  <a:t> </a:t>
                </a:r>
                <a:r>
                  <a:rPr lang="en-GB" sz="1200" b="1" dirty="0" err="1" smtClean="0">
                    <a:solidFill>
                      <a:srgbClr val="000000"/>
                    </a:solidFill>
                  </a:rPr>
                  <a:t>verschachtelte</a:t>
                </a:r>
                <a:r>
                  <a:rPr lang="en-GB" sz="1200" b="1" dirty="0" smtClean="0">
                    <a:solidFill>
                      <a:srgbClr val="000000"/>
                    </a:solidFill>
                  </a:rPr>
                  <a:t> </a:t>
                </a:r>
              </a:p>
              <a:p>
                <a:pPr algn="l" defTabSz="76200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GB" sz="1200" b="1" dirty="0" smtClean="0">
                    <a:solidFill>
                      <a:srgbClr val="000000"/>
                    </a:solidFill>
                  </a:rPr>
                  <a:t>STM-4 </a:t>
                </a:r>
                <a:r>
                  <a:rPr lang="en-GB" sz="1200" b="1" dirty="0" err="1" smtClean="0">
                    <a:solidFill>
                      <a:srgbClr val="000000"/>
                    </a:solidFill>
                  </a:rPr>
                  <a:t>Signale</a:t>
                </a:r>
                <a:endParaRPr lang="en-GB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5" name="Rectangle 37"/>
              <p:cNvSpPr>
                <a:spLocks noChangeArrowheads="1"/>
              </p:cNvSpPr>
              <p:nvPr/>
            </p:nvSpPr>
            <p:spPr bwMode="auto">
              <a:xfrm>
                <a:off x="1280" y="2190"/>
                <a:ext cx="463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/>
              <a:p>
                <a:pPr algn="l" defTabSz="76200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GB" sz="1200" b="1">
                    <a:solidFill>
                      <a:srgbClr val="000000"/>
                    </a:solidFill>
                  </a:rPr>
                  <a:t>SOH</a:t>
                </a:r>
              </a:p>
            </p:txBody>
          </p:sp>
          <p:sp>
            <p:nvSpPr>
              <p:cNvPr id="106" name="Rectangle 38"/>
              <p:cNvSpPr>
                <a:spLocks noChangeArrowheads="1"/>
              </p:cNvSpPr>
              <p:nvPr/>
            </p:nvSpPr>
            <p:spPr bwMode="auto">
              <a:xfrm>
                <a:off x="1096" y="1633"/>
                <a:ext cx="744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/>
              <a:p>
                <a:pPr algn="l" defTabSz="76200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GB" sz="1200" b="1">
                    <a:solidFill>
                      <a:srgbClr val="000000"/>
                    </a:solidFill>
                  </a:rPr>
                  <a:t>SECTION</a:t>
                </a:r>
              </a:p>
            </p:txBody>
          </p:sp>
          <p:sp>
            <p:nvSpPr>
              <p:cNvPr id="107" name="Rectangle 39"/>
              <p:cNvSpPr>
                <a:spLocks noChangeArrowheads="1"/>
              </p:cNvSpPr>
              <p:nvPr/>
            </p:nvSpPr>
            <p:spPr bwMode="auto">
              <a:xfrm>
                <a:off x="1096" y="1803"/>
                <a:ext cx="912" cy="2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90488" tIns="44450" rIns="90488" bIns="44450">
                <a:spAutoFit/>
              </a:bodyPr>
              <a:lstStyle/>
              <a:p>
                <a:pPr algn="l" defTabSz="762000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</a:pPr>
                <a:r>
                  <a:rPr lang="en-GB" sz="1200" b="1">
                    <a:solidFill>
                      <a:srgbClr val="000000"/>
                    </a:solidFill>
                  </a:rPr>
                  <a:t>OVERHEAD</a:t>
                </a:r>
              </a:p>
            </p:txBody>
          </p:sp>
        </p:grpSp>
      </p:grpSp>
      <p:sp>
        <p:nvSpPr>
          <p:cNvPr id="119" name="Rectangle 5"/>
          <p:cNvSpPr>
            <a:spLocks noChangeArrowheads="1"/>
          </p:cNvSpPr>
          <p:nvPr/>
        </p:nvSpPr>
        <p:spPr bwMode="auto">
          <a:xfrm>
            <a:off x="505060" y="2499450"/>
            <a:ext cx="599524" cy="228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000" b="1" dirty="0">
                <a:solidFill>
                  <a:srgbClr val="000000"/>
                </a:solidFill>
              </a:rPr>
              <a:t>9 </a:t>
            </a:r>
            <a:r>
              <a:rPr lang="en-GB" sz="1000" b="1" dirty="0" err="1" smtClean="0">
                <a:solidFill>
                  <a:srgbClr val="000000"/>
                </a:solidFill>
              </a:rPr>
              <a:t>Zeilen</a:t>
            </a:r>
            <a:endParaRPr lang="en-GB" sz="1000" b="1" dirty="0">
              <a:solidFill>
                <a:srgbClr val="000000"/>
              </a:solidFill>
            </a:endParaRPr>
          </a:p>
        </p:txBody>
      </p:sp>
      <p:sp>
        <p:nvSpPr>
          <p:cNvPr id="120" name="Rectangle 36"/>
          <p:cNvSpPr>
            <a:spLocks noChangeArrowheads="1"/>
          </p:cNvSpPr>
          <p:nvPr/>
        </p:nvSpPr>
        <p:spPr bwMode="auto">
          <a:xfrm>
            <a:off x="2619511" y="2329106"/>
            <a:ext cx="2025103" cy="422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 dirty="0" err="1" smtClean="0">
                <a:solidFill>
                  <a:srgbClr val="000000"/>
                </a:solidFill>
              </a:rPr>
              <a:t>Spaltenweise</a:t>
            </a:r>
            <a:r>
              <a:rPr lang="en-GB" sz="1200" b="1" dirty="0" smtClean="0">
                <a:solidFill>
                  <a:srgbClr val="000000"/>
                </a:solidFill>
              </a:rPr>
              <a:t> </a:t>
            </a:r>
            <a:r>
              <a:rPr lang="en-GB" sz="1200" b="1" dirty="0" err="1" smtClean="0">
                <a:solidFill>
                  <a:srgbClr val="000000"/>
                </a:solidFill>
              </a:rPr>
              <a:t>verschachtelte</a:t>
            </a:r>
            <a:r>
              <a:rPr lang="en-GB" sz="1200" b="1" dirty="0" smtClean="0">
                <a:solidFill>
                  <a:srgbClr val="000000"/>
                </a:solidFill>
              </a:rPr>
              <a:t> </a:t>
            </a:r>
          </a:p>
          <a:p>
            <a:pPr algn="l" defTabSz="76200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1200" b="1" dirty="0" smtClean="0">
                <a:solidFill>
                  <a:srgbClr val="000000"/>
                </a:solidFill>
              </a:rPr>
              <a:t>STM-1 </a:t>
            </a:r>
            <a:r>
              <a:rPr lang="en-GB" sz="1200" b="1" dirty="0" err="1" smtClean="0">
                <a:solidFill>
                  <a:srgbClr val="000000"/>
                </a:solidFill>
              </a:rPr>
              <a:t>Signale</a:t>
            </a:r>
            <a:endParaRPr lang="en-GB" sz="1200" b="1" dirty="0">
              <a:solidFill>
                <a:srgbClr val="000000"/>
              </a:solidFill>
            </a:endParaRPr>
          </a:p>
        </p:txBody>
      </p:sp>
      <p:sp>
        <p:nvSpPr>
          <p:cNvPr id="7168" name="Textfeld 7167"/>
          <p:cNvSpPr txBox="1"/>
          <p:nvPr/>
        </p:nvSpPr>
        <p:spPr>
          <a:xfrm>
            <a:off x="505060" y="801578"/>
            <a:ext cx="7720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u="sng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Verschalte STM-N Signale</a:t>
            </a:r>
            <a:endParaRPr lang="de-DE" sz="3200" u="sng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69" name="Textfeld 7168"/>
          <p:cNvSpPr txBox="1"/>
          <p:nvPr/>
        </p:nvSpPr>
        <p:spPr>
          <a:xfrm>
            <a:off x="5940152" y="236331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 x STM-1 zu STM-1</a:t>
            </a:r>
            <a:endParaRPr lang="de-DE" dirty="0"/>
          </a:p>
        </p:txBody>
      </p:sp>
      <p:sp>
        <p:nvSpPr>
          <p:cNvPr id="123" name="Textfeld 122"/>
          <p:cNvSpPr txBox="1"/>
          <p:nvPr/>
        </p:nvSpPr>
        <p:spPr>
          <a:xfrm>
            <a:off x="5940152" y="551723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 x STM-4 zu STM-16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9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68958"/>
          </a:xfrm>
        </p:spPr>
        <p:txBody>
          <a:bodyPr/>
          <a:lstStyle/>
          <a:p>
            <a:r>
              <a:rPr lang="de-DE" dirty="0" smtClean="0">
                <a:solidFill>
                  <a:schemeClr val="accent4">
                    <a:lumMod val="75000"/>
                  </a:schemeClr>
                </a:solidFill>
              </a:rPr>
              <a:t>Netzelemente (NE) der SDH</a:t>
            </a:r>
            <a:endParaRPr lang="de-DE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43" name="Textfeld 42"/>
          <p:cNvSpPr txBox="1"/>
          <p:nvPr/>
        </p:nvSpPr>
        <p:spPr>
          <a:xfrm>
            <a:off x="6948265" y="1620184"/>
            <a:ext cx="20162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de-DE" sz="1200" dirty="0" smtClean="0"/>
              <a:t>NE Regenerator: </a:t>
            </a:r>
            <a:br>
              <a:rPr lang="de-DE" sz="1200" dirty="0" smtClean="0"/>
            </a:br>
            <a:r>
              <a:rPr lang="de-DE" sz="1200" dirty="0" smtClean="0"/>
              <a:t>zum Auffrischen des </a:t>
            </a:r>
            <a:r>
              <a:rPr lang="de-DE" sz="1200" dirty="0" err="1" smtClean="0"/>
              <a:t>Sig-nals</a:t>
            </a:r>
            <a:r>
              <a:rPr lang="de-DE" sz="1200" dirty="0" smtClean="0"/>
              <a:t> über lange Strecken.</a:t>
            </a:r>
          </a:p>
          <a:p>
            <a:pPr marL="171450" indent="-171450">
              <a:buFontTx/>
              <a:buChar char="-"/>
            </a:pPr>
            <a:r>
              <a:rPr lang="de-DE" sz="1200" dirty="0" smtClean="0"/>
              <a:t>TNMS (</a:t>
            </a:r>
            <a:r>
              <a:rPr lang="de-DE" sz="1200" dirty="0" err="1" smtClean="0"/>
              <a:t>Telecommunication</a:t>
            </a:r>
            <a:r>
              <a:rPr lang="de-DE" sz="1200" dirty="0" smtClean="0"/>
              <a:t> Network Management System) nach ITU-T: PC-Verbindung mit RS232 zur </a:t>
            </a:r>
            <a:r>
              <a:rPr lang="de-DE" sz="1200" dirty="0" err="1" smtClean="0"/>
              <a:t>Zentralein-heit</a:t>
            </a:r>
            <a:r>
              <a:rPr lang="de-DE" sz="1200" dirty="0" smtClean="0"/>
              <a:t> vom SDH Gerät.</a:t>
            </a:r>
          </a:p>
          <a:p>
            <a:pPr marL="171450" indent="-171450">
              <a:buFontTx/>
              <a:buChar char="-"/>
            </a:pPr>
            <a:endParaRPr lang="de-DE" sz="12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251520" y="1385399"/>
            <a:ext cx="6715645" cy="4518613"/>
            <a:chOff x="251520" y="1385399"/>
            <a:chExt cx="6715645" cy="4518613"/>
          </a:xfrm>
        </p:grpSpPr>
        <p:pic>
          <p:nvPicPr>
            <p:cNvPr id="3074" name="Picture 2" descr="http://upload.wikimedia.org/wikipedia/commons/d/d4/SDH-Synchronous_optical_networking_Doppelring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700808"/>
              <a:ext cx="6715645" cy="42032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feld 37"/>
            <p:cNvSpPr txBox="1"/>
            <p:nvPr/>
          </p:nvSpPr>
          <p:spPr>
            <a:xfrm>
              <a:off x="755576" y="1385399"/>
              <a:ext cx="15841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smtClean="0"/>
                <a:t>Terminal Multiplexer</a:t>
              </a:r>
              <a:endParaRPr lang="de-DE" sz="1200" dirty="0"/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3275856" y="1473750"/>
              <a:ext cx="17281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smtClean="0"/>
                <a:t>Add / Drop Multiplexer</a:t>
              </a:r>
              <a:endParaRPr lang="de-DE" sz="1200" dirty="0"/>
            </a:p>
          </p:txBody>
        </p:sp>
        <p:cxnSp>
          <p:nvCxnSpPr>
            <p:cNvPr id="41" name="Gerade Verbindung mit Pfeil 40"/>
            <p:cNvCxnSpPr/>
            <p:nvPr/>
          </p:nvCxnSpPr>
          <p:spPr>
            <a:xfrm flipH="1">
              <a:off x="3419872" y="1750749"/>
              <a:ext cx="720080" cy="45411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feld 41"/>
            <p:cNvSpPr txBox="1"/>
            <p:nvPr/>
          </p:nvSpPr>
          <p:spPr>
            <a:xfrm>
              <a:off x="3419872" y="5005168"/>
              <a:ext cx="23042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1200" dirty="0" smtClean="0"/>
                <a:t>Digitaler Cross Connect</a:t>
              </a:r>
              <a:endParaRPr lang="de-DE" sz="1200" dirty="0"/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4499992" y="1884577"/>
              <a:ext cx="2160241" cy="67710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de-DE" sz="1400" dirty="0" smtClean="0"/>
                <a:t>Gegenläufiger Doppelring</a:t>
              </a:r>
            </a:p>
            <a:p>
              <a:pPr marL="171450" indent="-171450">
                <a:buFontTx/>
                <a:buChar char="-"/>
              </a:pPr>
              <a:r>
                <a:rPr lang="de-DE" sz="1200" dirty="0" smtClean="0"/>
                <a:t>Ein aktiver Ring</a:t>
              </a:r>
            </a:p>
            <a:p>
              <a:pPr marL="171450" indent="-171450">
                <a:buFontTx/>
                <a:buChar char="-"/>
              </a:pPr>
              <a:r>
                <a:rPr lang="de-DE" sz="1200" dirty="0" smtClean="0"/>
                <a:t>Der zweite Ring ist </a:t>
              </a:r>
              <a:r>
                <a:rPr lang="de-DE" sz="1200" dirty="0" err="1" smtClean="0"/>
                <a:t>standby</a:t>
              </a:r>
              <a:endParaRPr lang="de-DE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28131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de-DE" dirty="0" smtClean="0"/>
              <a:t>NG-SDH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539552" y="1124744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SDH wurde erweitert um mehr Dienste zu unterstützen. Folgende Features sind zur SDH neu dazugekommen: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11560" y="2204864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 smtClean="0"/>
              <a:t>G</a:t>
            </a:r>
            <a:r>
              <a:rPr lang="de-DE" dirty="0" err="1" smtClean="0"/>
              <a:t>eneric</a:t>
            </a:r>
            <a:r>
              <a:rPr lang="de-DE" dirty="0" smtClean="0"/>
              <a:t> </a:t>
            </a:r>
            <a:r>
              <a:rPr lang="de-DE" b="1" dirty="0" smtClean="0"/>
              <a:t>F</a:t>
            </a:r>
            <a:r>
              <a:rPr lang="de-DE" dirty="0" smtClean="0"/>
              <a:t>rame </a:t>
            </a:r>
            <a:r>
              <a:rPr lang="de-DE" b="1" dirty="0" err="1" smtClean="0"/>
              <a:t>P</a:t>
            </a:r>
            <a:r>
              <a:rPr lang="de-DE" dirty="0" err="1" smtClean="0"/>
              <a:t>rocedure</a:t>
            </a:r>
            <a:r>
              <a:rPr lang="de-DE" dirty="0" smtClean="0"/>
              <a:t> </a:t>
            </a:r>
            <a:r>
              <a:rPr lang="de-DE" dirty="0"/>
              <a:t>(ITU-T </a:t>
            </a:r>
            <a:r>
              <a:rPr lang="de-DE" dirty="0" smtClean="0"/>
              <a:t>G.7041): Mapping</a:t>
            </a:r>
          </a:p>
          <a:p>
            <a:pPr>
              <a:tabLst>
                <a:tab pos="449263" algn="l"/>
              </a:tabLst>
            </a:pPr>
            <a:r>
              <a:rPr lang="de-DE" dirty="0"/>
              <a:t>	</a:t>
            </a:r>
            <a:r>
              <a:rPr lang="de-DE" dirty="0" smtClean="0"/>
              <a:t>- Hat die Aufgabe, beim Mappen so wenig wie möglich Bandbreiten zu 	  	  verschwenden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602117" y="4869160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L</a:t>
            </a:r>
            <a:r>
              <a:rPr lang="de-DE" dirty="0"/>
              <a:t>ink</a:t>
            </a:r>
            <a:r>
              <a:rPr lang="de-DE" b="1" dirty="0"/>
              <a:t> </a:t>
            </a:r>
            <a:r>
              <a:rPr lang="de-DE" b="1" dirty="0" err="1"/>
              <a:t>C</a:t>
            </a:r>
            <a:r>
              <a:rPr lang="de-DE" dirty="0" err="1"/>
              <a:t>apacity</a:t>
            </a:r>
            <a:r>
              <a:rPr lang="de-DE" b="1" dirty="0"/>
              <a:t> </a:t>
            </a:r>
            <a:r>
              <a:rPr lang="de-DE" b="1" dirty="0" err="1"/>
              <a:t>A</a:t>
            </a:r>
            <a:r>
              <a:rPr lang="de-DE" dirty="0" err="1"/>
              <a:t>djustment</a:t>
            </a:r>
            <a:r>
              <a:rPr lang="de-DE" dirty="0"/>
              <a:t> </a:t>
            </a:r>
            <a:r>
              <a:rPr lang="de-DE" b="1" dirty="0" err="1" smtClean="0"/>
              <a:t>S</a:t>
            </a:r>
            <a:r>
              <a:rPr lang="de-DE" dirty="0" err="1" smtClean="0"/>
              <a:t>cheme</a:t>
            </a:r>
            <a:r>
              <a:rPr lang="de-DE" dirty="0" smtClean="0"/>
              <a:t> (ITU-T G.7042) : Schutz</a:t>
            </a:r>
          </a:p>
          <a:p>
            <a:pPr>
              <a:tabLst>
                <a:tab pos="536575" algn="l"/>
              </a:tabLst>
            </a:pPr>
            <a:r>
              <a:rPr lang="de-DE" dirty="0"/>
              <a:t>	</a:t>
            </a:r>
            <a:r>
              <a:rPr lang="de-DE" dirty="0" smtClean="0"/>
              <a:t>- Beim Ausfall eines virtuellen Containers der Virtual </a:t>
            </a:r>
            <a:r>
              <a:rPr lang="de-DE" dirty="0" err="1" smtClean="0"/>
              <a:t>Concatenation</a:t>
            </a:r>
            <a:r>
              <a:rPr lang="de-DE" dirty="0"/>
              <a:t> </a:t>
            </a:r>
            <a:r>
              <a:rPr lang="de-DE" dirty="0" smtClean="0"/>
              <a:t>sorgt LCAS 	  dafür dass der Netz mit den anderen </a:t>
            </a:r>
            <a:r>
              <a:rPr lang="de-DE" dirty="0" err="1" smtClean="0"/>
              <a:t>virt</a:t>
            </a:r>
            <a:r>
              <a:rPr lang="de-DE" dirty="0" smtClean="0"/>
              <a:t>. Containern weiterläuft.</a:t>
            </a:r>
          </a:p>
          <a:p>
            <a:pPr>
              <a:tabLst>
                <a:tab pos="536575" algn="l"/>
              </a:tabLst>
            </a:pPr>
            <a:r>
              <a:rPr lang="de-DE" dirty="0"/>
              <a:t>	</a:t>
            </a:r>
            <a:r>
              <a:rPr lang="de-DE" dirty="0" smtClean="0"/>
              <a:t>- Ohne Betriebsausfall können zu einem </a:t>
            </a:r>
            <a:r>
              <a:rPr lang="de-DE" dirty="0" err="1" smtClean="0"/>
              <a:t>Virt</a:t>
            </a:r>
            <a:r>
              <a:rPr lang="de-DE" dirty="0" smtClean="0"/>
              <a:t>. </a:t>
            </a:r>
            <a:r>
              <a:rPr lang="de-DE" dirty="0" err="1" smtClean="0"/>
              <a:t>Conca</a:t>
            </a:r>
            <a:r>
              <a:rPr lang="de-DE" dirty="0" smtClean="0"/>
              <a:t>. Group </a:t>
            </a:r>
            <a:r>
              <a:rPr lang="de-DE" dirty="0" err="1" smtClean="0"/>
              <a:t>Virt</a:t>
            </a:r>
            <a:r>
              <a:rPr lang="de-DE" dirty="0" smtClean="0"/>
              <a:t>. Container 	  eingefügt oder entnommen werden.</a:t>
            </a:r>
          </a:p>
          <a:p>
            <a:r>
              <a:rPr lang="de-DE" dirty="0"/>
              <a:t>	 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555193" y="3429000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V</a:t>
            </a:r>
            <a:r>
              <a:rPr lang="de-DE" dirty="0" smtClean="0"/>
              <a:t>irtual </a:t>
            </a:r>
            <a:r>
              <a:rPr lang="de-DE" b="1" dirty="0" err="1" smtClean="0"/>
              <a:t>C</a:t>
            </a:r>
            <a:r>
              <a:rPr lang="de-DE" dirty="0" err="1" smtClean="0"/>
              <a:t>oncatenation</a:t>
            </a:r>
            <a:r>
              <a:rPr lang="de-DE" dirty="0" smtClean="0"/>
              <a:t> (ITU-T G.707): Skalierbarkeit </a:t>
            </a:r>
          </a:p>
          <a:p>
            <a:pPr>
              <a:tabLst>
                <a:tab pos="536575" algn="l"/>
              </a:tabLst>
            </a:pPr>
            <a:r>
              <a:rPr lang="de-DE" dirty="0" smtClean="0"/>
              <a:t>	- Es können nun Ethernet basierte Geschwindigkeiten zusammengruppiert 	  werden (Virtual </a:t>
            </a:r>
            <a:r>
              <a:rPr lang="de-DE" dirty="0" err="1" smtClean="0"/>
              <a:t>Concatenation</a:t>
            </a:r>
            <a:r>
              <a:rPr lang="de-DE" dirty="0" smtClean="0"/>
              <a:t> Group). Beispiele 10/100/1000 </a:t>
            </a:r>
            <a:r>
              <a:rPr lang="de-DE" dirty="0" err="1" smtClean="0"/>
              <a:t>Mbit</a:t>
            </a:r>
            <a:r>
              <a:rPr lang="de-DE" dirty="0" smtClean="0"/>
              <a:t>/s</a:t>
            </a:r>
          </a:p>
          <a:p>
            <a:pPr>
              <a:tabLst>
                <a:tab pos="536575" algn="l"/>
              </a:tabLst>
            </a:pPr>
            <a:r>
              <a:rPr lang="de-DE" dirty="0"/>
              <a:t>	</a:t>
            </a:r>
            <a:r>
              <a:rPr lang="de-DE" dirty="0" smtClean="0"/>
              <a:t>- Auch z.B. </a:t>
            </a:r>
            <a:r>
              <a:rPr lang="de-DE" dirty="0" err="1" smtClean="0"/>
              <a:t>Fibre</a:t>
            </a:r>
            <a:r>
              <a:rPr lang="de-DE" dirty="0" smtClean="0"/>
              <a:t>-Channel, Digital Video </a:t>
            </a:r>
            <a:r>
              <a:rPr lang="de-DE" dirty="0" err="1" smtClean="0"/>
              <a:t>Broadcasting</a:t>
            </a:r>
            <a:r>
              <a:rPr lang="de-DE" dirty="0" smtClean="0"/>
              <a:t> ist jetzt möglich.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9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323528" y="1412776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u="sng" dirty="0">
                <a:hlinkClick r:id="rId2"/>
              </a:rPr>
              <a:t>http://de.wikipedia.org/wiki/Philipp_Reis</a:t>
            </a:r>
            <a:endParaRPr lang="de-DE" sz="1600" dirty="0"/>
          </a:p>
          <a:p>
            <a:r>
              <a:rPr lang="de-DE" sz="1600" u="sng" dirty="0" smtClean="0">
                <a:hlinkClick r:id="rId3"/>
              </a:rPr>
              <a:t>http</a:t>
            </a:r>
            <a:r>
              <a:rPr lang="de-DE" sz="1600" u="sng" dirty="0">
                <a:hlinkClick r:id="rId3"/>
              </a:rPr>
              <a:t>://de.wikipedia.org/wiki/Alexander_Graham_Bell</a:t>
            </a:r>
            <a:endParaRPr lang="de-DE" sz="1600" dirty="0"/>
          </a:p>
          <a:p>
            <a:r>
              <a:rPr lang="de-DE" sz="1600" u="sng" dirty="0" smtClean="0">
                <a:hlinkClick r:id="rId4"/>
              </a:rPr>
              <a:t>http</a:t>
            </a:r>
            <a:r>
              <a:rPr lang="de-DE" sz="1600" u="sng" dirty="0">
                <a:hlinkClick r:id="rId4"/>
              </a:rPr>
              <a:t>://en.wikipedia.org/wiki/Alec_Reeves</a:t>
            </a:r>
            <a:endParaRPr lang="de-DE" sz="1600" dirty="0"/>
          </a:p>
          <a:p>
            <a:r>
              <a:rPr lang="de-DE" sz="1600" u="sng" dirty="0" smtClean="0">
                <a:hlinkClick r:id="rId5"/>
              </a:rPr>
              <a:t>http</a:t>
            </a:r>
            <a:r>
              <a:rPr lang="de-DE" sz="1600" u="sng" dirty="0">
                <a:hlinkClick r:id="rId5"/>
              </a:rPr>
              <a:t>://www.keffli.de/site/entw-uet.html</a:t>
            </a:r>
            <a:endParaRPr lang="de-DE" sz="1600" dirty="0"/>
          </a:p>
          <a:p>
            <a:r>
              <a:rPr lang="de-DE" sz="1600" u="sng" dirty="0" smtClean="0">
                <a:hlinkClick r:id="rId6"/>
              </a:rPr>
              <a:t>http</a:t>
            </a:r>
            <a:r>
              <a:rPr lang="de-DE" sz="1600" u="sng" dirty="0">
                <a:hlinkClick r:id="rId6"/>
              </a:rPr>
              <a:t>://de.wikipedia.org/wiki/Ansi</a:t>
            </a:r>
            <a:endParaRPr lang="de-DE" sz="1600" dirty="0"/>
          </a:p>
          <a:p>
            <a:r>
              <a:rPr lang="de-DE" sz="1600" u="sng" dirty="0" smtClean="0">
                <a:hlinkClick r:id="rId7"/>
              </a:rPr>
              <a:t>http</a:t>
            </a:r>
            <a:r>
              <a:rPr lang="de-DE" sz="1600" u="sng" dirty="0">
                <a:hlinkClick r:id="rId7"/>
              </a:rPr>
              <a:t>://www.elektronik-kompendium.de/sites/kom/0312291.htm</a:t>
            </a:r>
            <a:endParaRPr lang="de-DE" sz="1600" dirty="0"/>
          </a:p>
          <a:p>
            <a:r>
              <a:rPr lang="de-DE" sz="1600" u="sng" dirty="0" smtClean="0">
                <a:hlinkClick r:id="rId8"/>
              </a:rPr>
              <a:t>http</a:t>
            </a:r>
            <a:r>
              <a:rPr lang="de-DE" sz="1600" u="sng" dirty="0">
                <a:hlinkClick r:id="rId8"/>
              </a:rPr>
              <a:t>://de.wikipedia.org/wiki/Europ%C3%A4isches_Institut_f%C3%BCr_Telekommunikationsnormen</a:t>
            </a:r>
            <a:endParaRPr lang="de-DE" sz="1600" dirty="0"/>
          </a:p>
          <a:p>
            <a:r>
              <a:rPr lang="de-DE" sz="1600" u="sng" dirty="0" smtClean="0">
                <a:hlinkClick r:id="rId9"/>
              </a:rPr>
              <a:t>http</a:t>
            </a:r>
            <a:r>
              <a:rPr lang="de-DE" sz="1600" u="sng" dirty="0">
                <a:hlinkClick r:id="rId9"/>
              </a:rPr>
              <a:t>://www.elektronik-kompendium.de/sites/kom/0411251.htm</a:t>
            </a:r>
            <a:endParaRPr lang="de-DE" sz="1600" dirty="0"/>
          </a:p>
          <a:p>
            <a:r>
              <a:rPr lang="de-DE" sz="1600" u="sng" dirty="0" smtClean="0">
                <a:hlinkClick r:id="rId10"/>
              </a:rPr>
              <a:t>http</a:t>
            </a:r>
            <a:r>
              <a:rPr lang="de-DE" sz="1600" u="sng" dirty="0">
                <a:hlinkClick r:id="rId10"/>
              </a:rPr>
              <a:t>://de.wikipedia.org/wiki/PCM30</a:t>
            </a:r>
            <a:endParaRPr lang="de-DE" sz="1600" dirty="0"/>
          </a:p>
          <a:p>
            <a:r>
              <a:rPr lang="de-DE" sz="1600" u="sng" dirty="0" smtClean="0">
                <a:hlinkClick r:id="rId11"/>
              </a:rPr>
              <a:t>http</a:t>
            </a:r>
            <a:r>
              <a:rPr lang="de-DE" sz="1600" u="sng" dirty="0">
                <a:hlinkClick r:id="rId11"/>
              </a:rPr>
              <a:t>://</a:t>
            </a:r>
            <a:r>
              <a:rPr lang="de-DE" sz="1600" u="sng" dirty="0" smtClean="0">
                <a:hlinkClick r:id="rId11"/>
              </a:rPr>
              <a:t>de.wikipedia.org/wiki/Synchrone_Digitale_Hierarchie</a:t>
            </a:r>
            <a:endParaRPr lang="de-DE" sz="1600" u="sng" dirty="0" smtClean="0"/>
          </a:p>
          <a:p>
            <a:r>
              <a:rPr lang="de-DE" sz="1600" dirty="0" smtClean="0">
                <a:hlinkClick r:id="rId12"/>
              </a:rPr>
              <a:t>http</a:t>
            </a:r>
            <a:r>
              <a:rPr lang="de-DE" sz="1600" dirty="0">
                <a:hlinkClick r:id="rId12"/>
              </a:rPr>
              <a:t>://www.google.de/patents?hl=de&amp;lr=&amp;</a:t>
            </a:r>
            <a:r>
              <a:rPr lang="de-DE" sz="1600" dirty="0" smtClean="0">
                <a:hlinkClick r:id="rId12"/>
              </a:rPr>
              <a:t>vid=USPAT6842455&amp;id=p3gVAAAAEBAJ&amp;oi=fnd&amp;dq=contiguous+concatenation+and+virtual+concatenation&amp;printsec=abstract#v=onepage&amp;q=contiguous%20concatenation%20and%20virtual%20concatenation&amp;f=false</a:t>
            </a:r>
            <a:endParaRPr lang="de-DE" sz="1600" dirty="0" smtClean="0"/>
          </a:p>
          <a:p>
            <a:r>
              <a:rPr lang="de-DE" sz="1600" dirty="0">
                <a:hlinkClick r:id="rId13"/>
              </a:rPr>
              <a:t>http://</a:t>
            </a:r>
            <a:r>
              <a:rPr lang="de-DE" sz="1600" dirty="0" smtClean="0">
                <a:hlinkClick r:id="rId13"/>
              </a:rPr>
              <a:t>de.wikipedia.org/wiki/International_Telecommunication_Union</a:t>
            </a: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8352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6000">
              <a:srgbClr val="DDEBCF"/>
            </a:gs>
            <a:gs pos="43000">
              <a:schemeClr val="accent2">
                <a:lumMod val="75000"/>
              </a:schemeClr>
            </a:gs>
            <a:gs pos="84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683568" y="764704"/>
            <a:ext cx="7848872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Gliederung:</a:t>
            </a:r>
          </a:p>
          <a:p>
            <a:endParaRPr lang="de-DE" dirty="0"/>
          </a:p>
          <a:p>
            <a:r>
              <a:rPr lang="de-DE" u="sng" dirty="0" smtClean="0"/>
              <a:t>Entstehungsgeschichte von SDH</a:t>
            </a:r>
          </a:p>
          <a:p>
            <a:r>
              <a:rPr lang="de-DE" dirty="0"/>
              <a:t>	</a:t>
            </a:r>
            <a:r>
              <a:rPr lang="de-DE" dirty="0" smtClean="0"/>
              <a:t>- Das Telefon</a:t>
            </a:r>
          </a:p>
          <a:p>
            <a:r>
              <a:rPr lang="de-DE" dirty="0"/>
              <a:t>	</a:t>
            </a:r>
            <a:r>
              <a:rPr lang="de-DE" dirty="0" smtClean="0"/>
              <a:t>- PCM-30</a:t>
            </a:r>
          </a:p>
          <a:p>
            <a:r>
              <a:rPr lang="de-DE" dirty="0"/>
              <a:t>	</a:t>
            </a:r>
            <a:r>
              <a:rPr lang="de-DE" dirty="0" smtClean="0"/>
              <a:t>- PDH: Vorgänger von SDH und seine Nachteile</a:t>
            </a:r>
          </a:p>
          <a:p>
            <a:r>
              <a:rPr lang="de-DE" u="sng" dirty="0" smtClean="0"/>
              <a:t>Vorteile von SDH gegenüber PDH</a:t>
            </a:r>
          </a:p>
          <a:p>
            <a:r>
              <a:rPr lang="de-DE" u="sng" dirty="0" smtClean="0"/>
              <a:t>Multiplexebenen und Übertragungsgeschwindigkeiten</a:t>
            </a:r>
          </a:p>
          <a:p>
            <a:r>
              <a:rPr lang="de-DE" u="sng" dirty="0" smtClean="0"/>
              <a:t>Netzelemente der SDH</a:t>
            </a:r>
          </a:p>
          <a:p>
            <a:r>
              <a:rPr lang="de-DE" u="sng" dirty="0" smtClean="0"/>
              <a:t>Multiplexstruktur von SDH</a:t>
            </a:r>
          </a:p>
          <a:p>
            <a:r>
              <a:rPr lang="de-DE" dirty="0" smtClean="0"/>
              <a:t>	- C, VC, POH, TUG, TU, AU-4</a:t>
            </a:r>
          </a:p>
          <a:p>
            <a:r>
              <a:rPr lang="de-DE" u="sng" dirty="0" smtClean="0"/>
              <a:t>Aufbau des STM-1 Rahmens</a:t>
            </a:r>
          </a:p>
          <a:p>
            <a:r>
              <a:rPr lang="de-DE" dirty="0"/>
              <a:t>	</a:t>
            </a:r>
            <a:r>
              <a:rPr lang="de-DE" dirty="0" smtClean="0"/>
              <a:t>- SOH (RSOH + AU Pointer + MSOH)</a:t>
            </a:r>
          </a:p>
          <a:p>
            <a:r>
              <a:rPr lang="de-DE" u="sng" dirty="0" smtClean="0"/>
              <a:t>Pointer: </a:t>
            </a:r>
            <a:r>
              <a:rPr lang="de-DE" u="sng" dirty="0" smtClean="0"/>
              <a:t>wozu man es braucht</a:t>
            </a:r>
          </a:p>
          <a:p>
            <a:r>
              <a:rPr lang="de-DE" u="sng" dirty="0" smtClean="0"/>
              <a:t>Verschachtelte STM-N Signale</a:t>
            </a:r>
          </a:p>
          <a:p>
            <a:r>
              <a:rPr lang="de-DE" u="sng" dirty="0" smtClean="0"/>
              <a:t>NG-SDH</a:t>
            </a:r>
          </a:p>
          <a:p>
            <a:r>
              <a:rPr lang="de-DE" dirty="0" smtClean="0"/>
              <a:t>	- GFP (Mapping)</a:t>
            </a:r>
          </a:p>
          <a:p>
            <a:r>
              <a:rPr lang="de-DE" dirty="0"/>
              <a:t>	</a:t>
            </a:r>
            <a:r>
              <a:rPr lang="de-DE" dirty="0" smtClean="0"/>
              <a:t>- VC (Virtuelle Verkettung)</a:t>
            </a:r>
          </a:p>
          <a:p>
            <a:r>
              <a:rPr lang="de-DE" dirty="0"/>
              <a:t>	</a:t>
            </a:r>
            <a:r>
              <a:rPr lang="de-DE" dirty="0" smtClean="0"/>
              <a:t>- LCAS (Schutz vor Totalausfall von VC)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598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 txBox="1"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Entstehungsgeschichte von SDH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1109472" cy="1664208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339752" y="1226170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Erfinder des Telefons:  Johann Phillip Reis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2439543" y="1747984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Erfand das Telefon</a:t>
            </a:r>
            <a:endParaRPr lang="de-DE" dirty="0"/>
          </a:p>
        </p:txBody>
      </p:sp>
      <p:pic>
        <p:nvPicPr>
          <p:cNvPr id="1026" name="Picture 2" descr="Datei:Reis-telephone-zeichnung 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358" y="2244880"/>
            <a:ext cx="2060421" cy="170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4860032" y="2564904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„DIE SONNE IST AUS KUPFER“</a:t>
            </a:r>
            <a:endParaRPr lang="de-DE" dirty="0"/>
          </a:p>
        </p:txBody>
      </p:sp>
      <p:pic>
        <p:nvPicPr>
          <p:cNvPr id="1028" name="Picture 4" descr="Datei:1876 Bell Speaking into Telephone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216621"/>
            <a:ext cx="2520280" cy="2068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3779912" y="4437112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Alexander Graham Bell 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635896" y="4869160"/>
            <a:ext cx="3888432" cy="381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Entwickelte das Telefon weiter.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4563779" y="3501008"/>
            <a:ext cx="28165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Erfindung im Jahre 1861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3275856" y="5877272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Erfindung  im Jahre 1876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36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55576" y="764704"/>
            <a:ext cx="7632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Vom Spielzeug zu SDH: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755576" y="1340768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 Analoges Telefonieren (direkte  2-Draht Verbindungen)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683568" y="1844824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-1920 Trägerfrequenz eingeführt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827584" y="2387391"/>
            <a:ext cx="77768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dirty="0" smtClean="0"/>
              <a:t>1937 wurde Pulse Code Modulation erfunden, jedoch nicht komplett</a:t>
            </a:r>
          </a:p>
          <a:p>
            <a:r>
              <a:rPr lang="de-DE" dirty="0" smtClean="0"/>
              <a:t>	- Fehlende Erfindungen:</a:t>
            </a:r>
          </a:p>
          <a:p>
            <a:r>
              <a:rPr lang="de-DE" dirty="0"/>
              <a:t>	</a:t>
            </a:r>
            <a:r>
              <a:rPr lang="de-DE" dirty="0" smtClean="0"/>
              <a:t>	- Transistor (1947)</a:t>
            </a:r>
          </a:p>
          <a:p>
            <a:r>
              <a:rPr lang="de-DE" dirty="0"/>
              <a:t>	</a:t>
            </a:r>
            <a:r>
              <a:rPr lang="de-DE" dirty="0" smtClean="0"/>
              <a:t>	- Abtasttheorem (1948)</a:t>
            </a:r>
          </a:p>
          <a:p>
            <a:r>
              <a:rPr lang="de-DE" dirty="0"/>
              <a:t>	</a:t>
            </a:r>
            <a:r>
              <a:rPr lang="de-DE" dirty="0" smtClean="0"/>
              <a:t>	- TDM 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827584" y="4337485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- 1971 erster Einsatz von PCM-30 in Deutschland (damals BRD)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27584" y="3933056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- ca. 1965 Tests mit LWL 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863588" y="4701446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Tx/>
              <a:buChar char="-"/>
            </a:pPr>
            <a:r>
              <a:rPr lang="de-DE" dirty="0" smtClean="0"/>
              <a:t>Nach 1971 PCM-30 und LWL-Übertragung </a:t>
            </a:r>
          </a:p>
          <a:p>
            <a:pPr marL="0" lvl="1"/>
            <a:r>
              <a:rPr lang="de-DE" dirty="0"/>
              <a:t>	</a:t>
            </a:r>
            <a:r>
              <a:rPr lang="de-DE" dirty="0" smtClean="0"/>
              <a:t>kombiniert sich zu PDH (ITU-T </a:t>
            </a:r>
            <a:r>
              <a:rPr lang="en-US" dirty="0" smtClean="0"/>
              <a:t>G703 </a:t>
            </a:r>
            <a:r>
              <a:rPr lang="en-US" dirty="0"/>
              <a:t>&amp; </a:t>
            </a:r>
            <a:r>
              <a:rPr lang="en-US" dirty="0" smtClean="0"/>
              <a:t>G704)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899592" y="558924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dirty="0" smtClean="0"/>
              <a:t>Ab 1988 Weltweiter Standard der Vermittlungstechnik wird SDH</a:t>
            </a:r>
          </a:p>
          <a:p>
            <a:r>
              <a:rPr lang="de-DE" dirty="0"/>
              <a:t>	ITU-T G.707</a:t>
            </a:r>
          </a:p>
        </p:txBody>
      </p:sp>
    </p:spTree>
    <p:extLst>
      <p:ext uri="{BB962C8B-B14F-4D97-AF65-F5344CB8AC3E}">
        <p14:creationId xmlns:p14="http://schemas.microsoft.com/office/powerpoint/2010/main" val="210368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01638" y="1412776"/>
            <a:ext cx="2927350" cy="598487"/>
          </a:xfrm>
          <a:prstGeom prst="rect">
            <a:avLst/>
          </a:prstGeom>
          <a:noFill/>
          <a:ln w="25400" algn="ctr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3200" rIns="90000" bIns="43200">
            <a:spAutoFit/>
          </a:bodyPr>
          <a:lstStyle>
            <a:lvl1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1pPr>
            <a:lvl2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2pPr>
            <a:lvl3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3pPr>
            <a:lvl4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4pPr>
            <a:lvl5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5pPr>
            <a:lvl6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15000"/>
              </a:spcBef>
              <a:spcAft>
                <a:spcPct val="15000"/>
              </a:spcAft>
              <a:buClr>
                <a:srgbClr val="FFCC00"/>
              </a:buClr>
            </a:pPr>
            <a:r>
              <a:rPr lang="en-GB" sz="3200" dirty="0" smtClean="0">
                <a:solidFill>
                  <a:srgbClr val="000000"/>
                </a:solidFill>
              </a:rPr>
              <a:t>Sampling </a:t>
            </a:r>
            <a:r>
              <a:rPr lang="en-GB" sz="1400" dirty="0" smtClean="0">
                <a:solidFill>
                  <a:srgbClr val="000000"/>
                </a:solidFill>
              </a:rPr>
              <a:t>(</a:t>
            </a:r>
            <a:r>
              <a:rPr lang="en-GB" sz="1400" dirty="0" err="1" smtClean="0">
                <a:solidFill>
                  <a:srgbClr val="000000"/>
                </a:solidFill>
              </a:rPr>
              <a:t>Abtastung</a:t>
            </a:r>
            <a:r>
              <a:rPr lang="en-GB" sz="1400" dirty="0" smtClean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01638" y="2773829"/>
            <a:ext cx="3487150" cy="579686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3200" rIns="90000" bIns="43200">
            <a:spAutoFit/>
          </a:bodyPr>
          <a:lstStyle>
            <a:lvl1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1pPr>
            <a:lvl2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2pPr>
            <a:lvl3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3pPr>
            <a:lvl4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4pPr>
            <a:lvl5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5pPr>
            <a:lvl6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15000"/>
              </a:spcBef>
              <a:spcAft>
                <a:spcPct val="15000"/>
              </a:spcAft>
              <a:buClr>
                <a:srgbClr val="FFCC00"/>
              </a:buClr>
            </a:pPr>
            <a:r>
              <a:rPr lang="en-GB" sz="3200" dirty="0" smtClean="0">
                <a:solidFill>
                  <a:srgbClr val="000000"/>
                </a:solidFill>
              </a:rPr>
              <a:t>Quantising </a:t>
            </a:r>
            <a:r>
              <a:rPr lang="en-GB" sz="1400" dirty="0" smtClean="0">
                <a:solidFill>
                  <a:srgbClr val="000000"/>
                </a:solidFill>
              </a:rPr>
              <a:t>(</a:t>
            </a:r>
            <a:r>
              <a:rPr lang="en-GB" sz="1400" dirty="0" err="1" smtClean="0">
                <a:solidFill>
                  <a:srgbClr val="000000"/>
                </a:solidFill>
              </a:rPr>
              <a:t>Quantisierung</a:t>
            </a:r>
            <a:r>
              <a:rPr lang="en-GB" sz="1400" dirty="0" smtClean="0">
                <a:solidFill>
                  <a:srgbClr val="000000"/>
                </a:solidFill>
              </a:rPr>
              <a:t>)</a:t>
            </a:r>
            <a:endParaRPr lang="en-GB" sz="3200" dirty="0" smtClean="0">
              <a:solidFill>
                <a:srgbClr val="000000"/>
              </a:solidFill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86414" y="4098682"/>
            <a:ext cx="2873375" cy="598487"/>
          </a:xfrm>
          <a:prstGeom prst="rect">
            <a:avLst/>
          </a:prstGeom>
          <a:noFill/>
          <a:ln w="2540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3200" rIns="90000" bIns="43200">
            <a:spAutoFit/>
          </a:bodyPr>
          <a:lstStyle>
            <a:lvl1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1pPr>
            <a:lvl2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2pPr>
            <a:lvl3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3pPr>
            <a:lvl4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4pPr>
            <a:lvl5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5pPr>
            <a:lvl6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15000"/>
              </a:spcBef>
              <a:spcAft>
                <a:spcPct val="15000"/>
              </a:spcAft>
              <a:buClr>
                <a:srgbClr val="FFCC00"/>
              </a:buClr>
            </a:pPr>
            <a:r>
              <a:rPr lang="en-GB" sz="3200" smtClean="0">
                <a:solidFill>
                  <a:srgbClr val="000000"/>
                </a:solidFill>
              </a:rPr>
              <a:t>Encoding</a:t>
            </a:r>
            <a:r>
              <a:rPr lang="en-GB" sz="1400" smtClean="0">
                <a:solidFill>
                  <a:srgbClr val="000000"/>
                </a:solidFill>
              </a:rPr>
              <a:t> (Kodierung)</a:t>
            </a:r>
            <a:endParaRPr lang="en-GB" sz="3200" smtClean="0">
              <a:solidFill>
                <a:srgbClr val="000000"/>
              </a:solidFill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401638" y="5480015"/>
            <a:ext cx="3810322" cy="901313"/>
          </a:xfrm>
          <a:prstGeom prst="rect">
            <a:avLst/>
          </a:prstGeom>
          <a:noFill/>
          <a:ln w="25400" algn="ctr">
            <a:solidFill>
              <a:srgbClr val="9933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3200" rIns="90000" bIns="43200">
            <a:spAutoFit/>
          </a:bodyPr>
          <a:lstStyle>
            <a:lvl1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1pPr>
            <a:lvl2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2pPr>
            <a:lvl3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3pPr>
            <a:lvl4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4pPr>
            <a:lvl5pPr algn="l" defTabSz="76200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5pPr>
            <a:lvl6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15000"/>
              </a:spcBef>
              <a:spcAft>
                <a:spcPct val="15000"/>
              </a:spcAft>
              <a:buClr>
                <a:srgbClr val="FFCC00"/>
              </a:buClr>
            </a:pPr>
            <a:r>
              <a:rPr lang="en-GB" sz="3200" dirty="0" smtClean="0">
                <a:solidFill>
                  <a:srgbClr val="000000"/>
                </a:solidFill>
              </a:rPr>
              <a:t>Multiplexing (TDM)</a:t>
            </a:r>
            <a:endParaRPr lang="en-GB" sz="1400" dirty="0">
              <a:solidFill>
                <a:srgbClr val="000000"/>
              </a:solidFill>
            </a:endParaRPr>
          </a:p>
          <a:p>
            <a:pPr eaLnBrk="0" fontAlgn="base" hangingPunct="0">
              <a:spcBef>
                <a:spcPct val="15000"/>
              </a:spcBef>
              <a:spcAft>
                <a:spcPct val="15000"/>
              </a:spcAft>
              <a:buClr>
                <a:srgbClr val="FFCC00"/>
              </a:buClr>
            </a:pPr>
            <a:r>
              <a:rPr lang="en-GB" sz="1400" dirty="0" smtClean="0">
                <a:solidFill>
                  <a:srgbClr val="000000"/>
                </a:solidFill>
              </a:rPr>
              <a:t>(</a:t>
            </a:r>
            <a:r>
              <a:rPr lang="en-GB" sz="1400" dirty="0" err="1" smtClean="0">
                <a:solidFill>
                  <a:srgbClr val="000000"/>
                </a:solidFill>
              </a:rPr>
              <a:t>Zeitliches</a:t>
            </a:r>
            <a:r>
              <a:rPr lang="en-GB" sz="1400" dirty="0" smtClean="0">
                <a:solidFill>
                  <a:srgbClr val="000000"/>
                </a:solidFill>
              </a:rPr>
              <a:t> </a:t>
            </a:r>
            <a:r>
              <a:rPr lang="en-GB" sz="1400" dirty="0" err="1" smtClean="0">
                <a:solidFill>
                  <a:srgbClr val="000000"/>
                </a:solidFill>
              </a:rPr>
              <a:t>Multiplexen</a:t>
            </a:r>
            <a:r>
              <a:rPr lang="en-GB" sz="1400" dirty="0" smtClean="0">
                <a:solidFill>
                  <a:srgbClr val="000000"/>
                </a:solidFill>
              </a:rPr>
              <a:t>(</a:t>
            </a:r>
            <a:r>
              <a:rPr lang="en-GB" sz="1400" dirty="0" err="1" smtClean="0">
                <a:solidFill>
                  <a:srgbClr val="000000"/>
                </a:solidFill>
              </a:rPr>
              <a:t>Mehrfachausnutzung</a:t>
            </a:r>
            <a:r>
              <a:rPr lang="en-GB" sz="1400" dirty="0" smtClean="0">
                <a:solidFill>
                  <a:srgbClr val="000000"/>
                </a:solidFill>
              </a:rPr>
              <a:t>))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179512" y="260648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000" b="1" u="sng" dirty="0" smtClean="0">
                <a:solidFill>
                  <a:srgbClr val="FF0000"/>
                </a:solidFill>
              </a:rPr>
              <a:t>PDH setzt auf die PCM-30 </a:t>
            </a:r>
            <a:r>
              <a:rPr lang="de-DE" sz="4000" b="1" u="sng" dirty="0" smtClean="0">
                <a:solidFill>
                  <a:srgbClr val="FF0000"/>
                </a:solidFill>
                <a:sym typeface="Wingdings" pitchFamily="2" charset="2"/>
              </a:rPr>
              <a:t> E1</a:t>
            </a:r>
            <a:endParaRPr lang="de-DE" sz="4000" b="1" u="sng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RDF\Pictures\digitalization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34231"/>
            <a:ext cx="1682953" cy="9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" name="Textfeld 106"/>
          <p:cNvSpPr txBox="1"/>
          <p:nvPr/>
        </p:nvSpPr>
        <p:spPr>
          <a:xfrm>
            <a:off x="6158428" y="1465797"/>
            <a:ext cx="23042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Abtastmoment ( x-Achse: 8000 pro sec.)</a:t>
            </a:r>
            <a:endParaRPr lang="de-DE" sz="1000" dirty="0"/>
          </a:p>
        </p:txBody>
      </p:sp>
      <p:cxnSp>
        <p:nvCxnSpPr>
          <p:cNvPr id="110" name="Gerade Verbindung mit Pfeil 109"/>
          <p:cNvCxnSpPr>
            <a:stCxn id="107" idx="1"/>
          </p:cNvCxnSpPr>
          <p:nvPr/>
        </p:nvCxnSpPr>
        <p:spPr>
          <a:xfrm flipH="1">
            <a:off x="4786790" y="1588908"/>
            <a:ext cx="1371638" cy="763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feld 118"/>
          <p:cNvSpPr txBox="1"/>
          <p:nvPr/>
        </p:nvSpPr>
        <p:spPr>
          <a:xfrm>
            <a:off x="6156176" y="1789696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Abtastpunkt </a:t>
            </a:r>
          </a:p>
          <a:p>
            <a:r>
              <a:rPr lang="de-DE" sz="1000" dirty="0" smtClean="0"/>
              <a:t>(y-Achse: Amplitudenwert zum Abtastmoment)</a:t>
            </a:r>
            <a:endParaRPr lang="de-DE" sz="1000" dirty="0"/>
          </a:p>
        </p:txBody>
      </p:sp>
      <p:cxnSp>
        <p:nvCxnSpPr>
          <p:cNvPr id="125" name="Gerade Verbindung mit Pfeil 124"/>
          <p:cNvCxnSpPr>
            <a:stCxn id="119" idx="1"/>
          </p:cNvCxnSpPr>
          <p:nvPr/>
        </p:nvCxnSpPr>
        <p:spPr>
          <a:xfrm flipH="1" flipV="1">
            <a:off x="4786790" y="1484784"/>
            <a:ext cx="1369386" cy="5049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C:\Users\RDF\Pictures\imagesCAD1A24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863" y="2404291"/>
            <a:ext cx="1688329" cy="1299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/>
              <p:cNvSpPr txBox="1"/>
              <p:nvPr/>
            </p:nvSpPr>
            <p:spPr>
              <a:xfrm>
                <a:off x="6732240" y="2787024"/>
                <a:ext cx="208823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1000" dirty="0" smtClean="0"/>
                  <a:t>Hier werden die Signale Quantisiert, d.h. in Spannungsbereiche eingeteilt. Quantisierung besteht aus 8 Bit </a:t>
                </a:r>
                <a:r>
                  <a:rPr lang="de-DE" sz="1000" dirty="0" smtClean="0">
                    <a:sym typeface="Wingdings" pitchFamily="2" charset="2"/>
                  </a:rPr>
                  <a:t>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sz="1000" i="1" smtClean="0">
                            <a:latin typeface="Cambria Math"/>
                            <a:sym typeface="Wingdings" pitchFamily="2" charset="2"/>
                          </a:rPr>
                        </m:ctrlPr>
                      </m:sSupPr>
                      <m:e>
                        <m:r>
                          <a:rPr lang="de-DE" sz="1000" b="0" i="1" smtClean="0">
                            <a:latin typeface="Cambria Math"/>
                            <a:sym typeface="Wingdings" pitchFamily="2" charset="2"/>
                          </a:rPr>
                          <m:t>2</m:t>
                        </m:r>
                      </m:e>
                      <m:sup>
                        <m:r>
                          <a:rPr lang="de-DE" sz="1000" b="0" i="1" smtClean="0">
                            <a:latin typeface="Cambria Math"/>
                            <a:sym typeface="Wingdings" pitchFamily="2" charset="2"/>
                          </a:rPr>
                          <m:t>8</m:t>
                        </m:r>
                      </m:sup>
                    </m:sSup>
                  </m:oMath>
                </a14:m>
                <a:r>
                  <a:rPr lang="de-DE" sz="1000" dirty="0" smtClean="0"/>
                  <a:t> = 256 Bereiche</a:t>
                </a:r>
                <a:endParaRPr lang="de-DE" sz="1000" dirty="0"/>
              </a:p>
            </p:txBody>
          </p:sp>
        </mc:Choice>
        <mc:Fallback xmlns="">
          <p:sp>
            <p:nvSpPr>
              <p:cNvPr id="3" name="Textfeld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240" y="2787024"/>
                <a:ext cx="2088232" cy="707886"/>
              </a:xfrm>
              <a:prstGeom prst="rect">
                <a:avLst/>
              </a:prstGeom>
              <a:blipFill rotWithShape="1">
                <a:blip r:embed="rId4"/>
                <a:stretch>
                  <a:fillRect b="-431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Geschweifte Klammer rechts 3"/>
          <p:cNvSpPr/>
          <p:nvPr/>
        </p:nvSpPr>
        <p:spPr>
          <a:xfrm>
            <a:off x="6228184" y="2636912"/>
            <a:ext cx="432048" cy="100811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4427984" y="2596086"/>
            <a:ext cx="288032" cy="126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" dirty="0"/>
              <a:t>1</a:t>
            </a:r>
            <a:r>
              <a:rPr lang="de-DE" sz="600" dirty="0" smtClean="0"/>
              <a:t>0</a:t>
            </a:r>
          </a:p>
          <a:p>
            <a:r>
              <a:rPr lang="de-DE" sz="600" dirty="0" smtClean="0"/>
              <a:t>9</a:t>
            </a:r>
            <a:endParaRPr lang="de-DE" sz="600" dirty="0"/>
          </a:p>
          <a:p>
            <a:r>
              <a:rPr lang="de-DE" sz="600" dirty="0" smtClean="0"/>
              <a:t>8</a:t>
            </a:r>
          </a:p>
          <a:p>
            <a:r>
              <a:rPr lang="de-DE" sz="600" dirty="0" smtClean="0"/>
              <a:t>7</a:t>
            </a:r>
          </a:p>
          <a:p>
            <a:r>
              <a:rPr lang="de-DE" sz="600" dirty="0" smtClean="0"/>
              <a:t>6</a:t>
            </a:r>
          </a:p>
          <a:p>
            <a:r>
              <a:rPr lang="de-DE" sz="600" dirty="0" smtClean="0"/>
              <a:t>5</a:t>
            </a:r>
          </a:p>
          <a:p>
            <a:r>
              <a:rPr lang="de-DE" sz="600" dirty="0" smtClean="0"/>
              <a:t>4</a:t>
            </a:r>
          </a:p>
          <a:p>
            <a:r>
              <a:rPr lang="de-DE" sz="600" dirty="0" smtClean="0"/>
              <a:t>3</a:t>
            </a:r>
          </a:p>
          <a:p>
            <a:r>
              <a:rPr lang="de-DE" sz="600" dirty="0" smtClean="0"/>
              <a:t>2</a:t>
            </a:r>
          </a:p>
          <a:p>
            <a:r>
              <a:rPr lang="de-DE" sz="600" dirty="0" smtClean="0"/>
              <a:t>1</a:t>
            </a:r>
          </a:p>
          <a:p>
            <a:r>
              <a:rPr lang="de-DE" sz="600" dirty="0" smtClean="0"/>
              <a:t>0</a:t>
            </a:r>
          </a:p>
          <a:p>
            <a:endParaRPr lang="de-DE" sz="800" dirty="0"/>
          </a:p>
        </p:txBody>
      </p:sp>
      <p:pic>
        <p:nvPicPr>
          <p:cNvPr id="19" name="Picture 4" descr="C:\Users\RDF\Pictures\imagesCAD1A24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863" y="3909917"/>
            <a:ext cx="1688329" cy="119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7164288" y="4295149"/>
            <a:ext cx="16561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Diese Quantisierung wird anschließend in 8 Bit codiert.</a:t>
            </a:r>
            <a:endParaRPr lang="de-DE" sz="1000" dirty="0"/>
          </a:p>
        </p:txBody>
      </p:sp>
      <p:sp>
        <p:nvSpPr>
          <p:cNvPr id="21" name="Geschweifte Klammer rechts 20"/>
          <p:cNvSpPr/>
          <p:nvPr/>
        </p:nvSpPr>
        <p:spPr>
          <a:xfrm>
            <a:off x="6804248" y="4077072"/>
            <a:ext cx="288032" cy="9901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4427984" y="4077072"/>
            <a:ext cx="288032" cy="1146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50" dirty="0"/>
              <a:t>1</a:t>
            </a:r>
            <a:r>
              <a:rPr lang="de-DE" sz="550" dirty="0" smtClean="0"/>
              <a:t>0</a:t>
            </a:r>
          </a:p>
          <a:p>
            <a:r>
              <a:rPr lang="de-DE" sz="550" dirty="0" smtClean="0"/>
              <a:t>9</a:t>
            </a:r>
            <a:endParaRPr lang="de-DE" sz="550" dirty="0"/>
          </a:p>
          <a:p>
            <a:r>
              <a:rPr lang="de-DE" sz="550" dirty="0" smtClean="0"/>
              <a:t>8</a:t>
            </a:r>
          </a:p>
          <a:p>
            <a:r>
              <a:rPr lang="de-DE" sz="550" dirty="0" smtClean="0"/>
              <a:t>7</a:t>
            </a:r>
          </a:p>
          <a:p>
            <a:r>
              <a:rPr lang="de-DE" sz="550" dirty="0" smtClean="0"/>
              <a:t>6</a:t>
            </a:r>
          </a:p>
          <a:p>
            <a:r>
              <a:rPr lang="de-DE" sz="550" dirty="0" smtClean="0"/>
              <a:t>5</a:t>
            </a:r>
          </a:p>
          <a:p>
            <a:r>
              <a:rPr lang="de-DE" sz="550" dirty="0" smtClean="0"/>
              <a:t>4</a:t>
            </a:r>
          </a:p>
          <a:p>
            <a:r>
              <a:rPr lang="de-DE" sz="550" dirty="0" smtClean="0"/>
              <a:t>3</a:t>
            </a:r>
          </a:p>
          <a:p>
            <a:r>
              <a:rPr lang="de-DE" sz="550" dirty="0" smtClean="0"/>
              <a:t>2</a:t>
            </a:r>
          </a:p>
          <a:p>
            <a:r>
              <a:rPr lang="de-DE" sz="550" dirty="0" smtClean="0"/>
              <a:t>1</a:t>
            </a:r>
          </a:p>
          <a:p>
            <a:r>
              <a:rPr lang="de-DE" sz="550" dirty="0" smtClean="0"/>
              <a:t>0</a:t>
            </a:r>
          </a:p>
          <a:p>
            <a:endParaRPr lang="de-DE" sz="800" dirty="0"/>
          </a:p>
        </p:txBody>
      </p:sp>
      <p:sp>
        <p:nvSpPr>
          <p:cNvPr id="9" name="Textfeld 8"/>
          <p:cNvSpPr txBox="1"/>
          <p:nvPr/>
        </p:nvSpPr>
        <p:spPr>
          <a:xfrm>
            <a:off x="6228184" y="4077072"/>
            <a:ext cx="360040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50" dirty="0" smtClean="0"/>
              <a:t>1010</a:t>
            </a:r>
          </a:p>
          <a:p>
            <a:r>
              <a:rPr lang="de-DE" sz="550" dirty="0" smtClean="0"/>
              <a:t>1001</a:t>
            </a:r>
          </a:p>
          <a:p>
            <a:r>
              <a:rPr lang="de-DE" sz="550" dirty="0" smtClean="0"/>
              <a:t>1000</a:t>
            </a:r>
          </a:p>
          <a:p>
            <a:r>
              <a:rPr lang="de-DE" sz="550" dirty="0" smtClean="0"/>
              <a:t>0111</a:t>
            </a:r>
          </a:p>
          <a:p>
            <a:r>
              <a:rPr lang="de-DE" sz="550" dirty="0" smtClean="0"/>
              <a:t>0110</a:t>
            </a:r>
          </a:p>
          <a:p>
            <a:r>
              <a:rPr lang="de-DE" sz="550" dirty="0" smtClean="0"/>
              <a:t>0101</a:t>
            </a:r>
          </a:p>
          <a:p>
            <a:r>
              <a:rPr lang="de-DE" sz="550" dirty="0" smtClean="0"/>
              <a:t>0100</a:t>
            </a:r>
          </a:p>
          <a:p>
            <a:r>
              <a:rPr lang="de-DE" sz="550" dirty="0" smtClean="0"/>
              <a:t>0011</a:t>
            </a:r>
          </a:p>
          <a:p>
            <a:r>
              <a:rPr lang="de-DE" sz="550" dirty="0" smtClean="0"/>
              <a:t>0010</a:t>
            </a:r>
          </a:p>
          <a:p>
            <a:r>
              <a:rPr lang="de-DE" sz="550" dirty="0" smtClean="0"/>
              <a:t>0001</a:t>
            </a:r>
          </a:p>
          <a:p>
            <a:r>
              <a:rPr lang="de-DE" sz="550" dirty="0" smtClean="0"/>
              <a:t>0000</a:t>
            </a:r>
            <a:endParaRPr lang="de-DE" sz="550" dirty="0"/>
          </a:p>
        </p:txBody>
      </p:sp>
      <p:sp>
        <p:nvSpPr>
          <p:cNvPr id="10" name="Textfeld 9"/>
          <p:cNvSpPr txBox="1"/>
          <p:nvPr/>
        </p:nvSpPr>
        <p:spPr>
          <a:xfrm>
            <a:off x="6048164" y="3902859"/>
            <a:ext cx="792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PCM-Code</a:t>
            </a:r>
            <a:endParaRPr lang="de-DE" sz="1000" dirty="0"/>
          </a:p>
        </p:txBody>
      </p:sp>
      <p:sp>
        <p:nvSpPr>
          <p:cNvPr id="11" name="Ellipse 10"/>
          <p:cNvSpPr/>
          <p:nvPr/>
        </p:nvSpPr>
        <p:spPr>
          <a:xfrm>
            <a:off x="5364088" y="5359557"/>
            <a:ext cx="1296144" cy="1237795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53" name="Gerade Verbindung mit Pfeil 52"/>
          <p:cNvCxnSpPr/>
          <p:nvPr/>
        </p:nvCxnSpPr>
        <p:spPr>
          <a:xfrm>
            <a:off x="4786790" y="5815322"/>
            <a:ext cx="6120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feld 56"/>
          <p:cNvSpPr txBox="1"/>
          <p:nvPr/>
        </p:nvSpPr>
        <p:spPr>
          <a:xfrm>
            <a:off x="4786790" y="5554107"/>
            <a:ext cx="7213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" dirty="0" smtClean="0">
                <a:solidFill>
                  <a:srgbClr val="00B050"/>
                </a:solidFill>
              </a:rPr>
              <a:t> </a:t>
            </a:r>
            <a:r>
              <a:rPr lang="de-DE" sz="750" dirty="0">
                <a:solidFill>
                  <a:srgbClr val="00B050"/>
                </a:solidFill>
              </a:rPr>
              <a:t>Anrufer</a:t>
            </a:r>
            <a:r>
              <a:rPr lang="de-DE" sz="750" dirty="0">
                <a:solidFill>
                  <a:srgbClr val="FF0000"/>
                </a:solidFill>
              </a:rPr>
              <a:t> </a:t>
            </a:r>
            <a:r>
              <a:rPr lang="de-DE" sz="750" dirty="0" smtClean="0">
                <a:solidFill>
                  <a:srgbClr val="00B050"/>
                </a:solidFill>
              </a:rPr>
              <a:t>2</a:t>
            </a:r>
          </a:p>
          <a:p>
            <a:r>
              <a:rPr lang="en-GB" sz="750" dirty="0" smtClean="0">
                <a:solidFill>
                  <a:srgbClr val="00B050"/>
                </a:solidFill>
              </a:rPr>
              <a:t>10011001</a:t>
            </a:r>
            <a:endParaRPr lang="en-GB" sz="750" dirty="0">
              <a:solidFill>
                <a:srgbClr val="00B050"/>
              </a:solidFill>
            </a:endParaRPr>
          </a:p>
        </p:txBody>
      </p:sp>
      <p:cxnSp>
        <p:nvCxnSpPr>
          <p:cNvPr id="58" name="Gerade Verbindung mit Pfeil 57"/>
          <p:cNvCxnSpPr/>
          <p:nvPr/>
        </p:nvCxnSpPr>
        <p:spPr>
          <a:xfrm>
            <a:off x="4932040" y="5490415"/>
            <a:ext cx="6120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feld 58"/>
          <p:cNvSpPr txBox="1"/>
          <p:nvPr/>
        </p:nvSpPr>
        <p:spPr>
          <a:xfrm>
            <a:off x="4932040" y="5229200"/>
            <a:ext cx="7213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" dirty="0" smtClean="0">
                <a:solidFill>
                  <a:srgbClr val="FF0000"/>
                </a:solidFill>
              </a:rPr>
              <a:t>   Anrufer 1</a:t>
            </a:r>
          </a:p>
          <a:p>
            <a:r>
              <a:rPr lang="en-GB" sz="750" dirty="0" smtClean="0">
                <a:solidFill>
                  <a:srgbClr val="FC0128"/>
                </a:solidFill>
              </a:rPr>
              <a:t>10011011</a:t>
            </a:r>
            <a:endParaRPr lang="en-GB" sz="750" dirty="0"/>
          </a:p>
        </p:txBody>
      </p:sp>
      <p:cxnSp>
        <p:nvCxnSpPr>
          <p:cNvPr id="60" name="Gerade Verbindung mit Pfeil 59"/>
          <p:cNvCxnSpPr/>
          <p:nvPr/>
        </p:nvCxnSpPr>
        <p:spPr>
          <a:xfrm>
            <a:off x="4788024" y="6138487"/>
            <a:ext cx="6120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feld 60"/>
          <p:cNvSpPr txBox="1"/>
          <p:nvPr/>
        </p:nvSpPr>
        <p:spPr>
          <a:xfrm>
            <a:off x="4788024" y="5877272"/>
            <a:ext cx="6120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" dirty="0" smtClean="0">
                <a:solidFill>
                  <a:schemeClr val="accent2"/>
                </a:solidFill>
              </a:rPr>
              <a:t> </a:t>
            </a:r>
            <a:r>
              <a:rPr lang="de-DE" sz="750" dirty="0">
                <a:solidFill>
                  <a:schemeClr val="accent2"/>
                </a:solidFill>
              </a:rPr>
              <a:t>Anrufer</a:t>
            </a:r>
            <a:r>
              <a:rPr lang="de-DE" sz="750" dirty="0">
                <a:solidFill>
                  <a:srgbClr val="FF0000"/>
                </a:solidFill>
              </a:rPr>
              <a:t> </a:t>
            </a:r>
            <a:r>
              <a:rPr lang="de-DE" sz="750" dirty="0" smtClean="0">
                <a:solidFill>
                  <a:schemeClr val="accent2"/>
                </a:solidFill>
              </a:rPr>
              <a:t>3</a:t>
            </a:r>
          </a:p>
          <a:p>
            <a:r>
              <a:rPr lang="en-GB" sz="750" dirty="0" smtClean="0">
                <a:solidFill>
                  <a:schemeClr val="accent2"/>
                </a:solidFill>
              </a:rPr>
              <a:t>10101011</a:t>
            </a:r>
            <a:endParaRPr lang="en-GB" sz="750" dirty="0">
              <a:solidFill>
                <a:schemeClr val="accent2"/>
              </a:solidFill>
            </a:endParaRPr>
          </a:p>
        </p:txBody>
      </p:sp>
      <p:cxnSp>
        <p:nvCxnSpPr>
          <p:cNvPr id="62" name="Gerade Verbindung mit Pfeil 61"/>
          <p:cNvCxnSpPr/>
          <p:nvPr/>
        </p:nvCxnSpPr>
        <p:spPr>
          <a:xfrm>
            <a:off x="4930806" y="6463394"/>
            <a:ext cx="6120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feld 62"/>
          <p:cNvSpPr txBox="1"/>
          <p:nvPr/>
        </p:nvSpPr>
        <p:spPr>
          <a:xfrm>
            <a:off x="4930806" y="6202179"/>
            <a:ext cx="6133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" dirty="0" smtClean="0">
                <a:solidFill>
                  <a:schemeClr val="accent1"/>
                </a:solidFill>
              </a:rPr>
              <a:t> </a:t>
            </a:r>
            <a:r>
              <a:rPr lang="de-DE" sz="750" dirty="0">
                <a:solidFill>
                  <a:schemeClr val="accent1"/>
                </a:solidFill>
              </a:rPr>
              <a:t>Anrufer </a:t>
            </a:r>
            <a:r>
              <a:rPr lang="de-DE" sz="750" dirty="0" smtClean="0">
                <a:solidFill>
                  <a:schemeClr val="accent1"/>
                </a:solidFill>
              </a:rPr>
              <a:t>4</a:t>
            </a:r>
          </a:p>
          <a:p>
            <a:r>
              <a:rPr lang="en-GB" sz="750" dirty="0" smtClean="0">
                <a:solidFill>
                  <a:schemeClr val="accent1"/>
                </a:solidFill>
              </a:rPr>
              <a:t>11110001</a:t>
            </a:r>
            <a:endParaRPr lang="en-GB" sz="750" dirty="0">
              <a:solidFill>
                <a:schemeClr val="accent1"/>
              </a:solidFill>
            </a:endParaRPr>
          </a:p>
        </p:txBody>
      </p:sp>
      <p:cxnSp>
        <p:nvCxnSpPr>
          <p:cNvPr id="18" name="Gerade Verbindung mit Pfeil 17"/>
          <p:cNvCxnSpPr/>
          <p:nvPr/>
        </p:nvCxnSpPr>
        <p:spPr>
          <a:xfrm>
            <a:off x="6012160" y="5978454"/>
            <a:ext cx="30243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 flipH="1" flipV="1">
            <a:off x="5580112" y="5554107"/>
            <a:ext cx="432048" cy="4243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" name="Nach rechts gekrümmter Pfeil 2047"/>
          <p:cNvSpPr/>
          <p:nvPr/>
        </p:nvSpPr>
        <p:spPr>
          <a:xfrm>
            <a:off x="5456027" y="5715689"/>
            <a:ext cx="268101" cy="593631"/>
          </a:xfrm>
          <a:prstGeom prst="curved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9" name="Textfeld 68"/>
          <p:cNvSpPr txBox="1"/>
          <p:nvPr/>
        </p:nvSpPr>
        <p:spPr>
          <a:xfrm>
            <a:off x="8316416" y="5698123"/>
            <a:ext cx="64807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" dirty="0" smtClean="0">
                <a:solidFill>
                  <a:srgbClr val="FF0000"/>
                </a:solidFill>
              </a:rPr>
              <a:t> </a:t>
            </a:r>
            <a:r>
              <a:rPr lang="de-DE" sz="750" dirty="0">
                <a:solidFill>
                  <a:srgbClr val="FF0000"/>
                </a:solidFill>
              </a:rPr>
              <a:t>Anrufer </a:t>
            </a:r>
            <a:r>
              <a:rPr lang="de-DE" sz="750" dirty="0" smtClean="0">
                <a:solidFill>
                  <a:srgbClr val="FF0000"/>
                </a:solidFill>
              </a:rPr>
              <a:t>1</a:t>
            </a:r>
          </a:p>
          <a:p>
            <a:r>
              <a:rPr lang="en-GB" sz="750" dirty="0" smtClean="0">
                <a:solidFill>
                  <a:srgbClr val="FC0128"/>
                </a:solidFill>
              </a:rPr>
              <a:t>10011011</a:t>
            </a:r>
            <a:endParaRPr lang="en-GB" sz="750" dirty="0"/>
          </a:p>
        </p:txBody>
      </p:sp>
      <p:sp>
        <p:nvSpPr>
          <p:cNvPr id="70" name="Textfeld 69"/>
          <p:cNvSpPr txBox="1"/>
          <p:nvPr/>
        </p:nvSpPr>
        <p:spPr>
          <a:xfrm>
            <a:off x="7847747" y="5698123"/>
            <a:ext cx="612685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" dirty="0" smtClean="0">
                <a:solidFill>
                  <a:srgbClr val="00B050"/>
                </a:solidFill>
              </a:rPr>
              <a:t> </a:t>
            </a:r>
            <a:r>
              <a:rPr lang="de-DE" sz="750" dirty="0">
                <a:solidFill>
                  <a:srgbClr val="00B050"/>
                </a:solidFill>
              </a:rPr>
              <a:t>Anrufer</a:t>
            </a:r>
            <a:r>
              <a:rPr lang="de-DE" sz="750" dirty="0">
                <a:solidFill>
                  <a:srgbClr val="FF0000"/>
                </a:solidFill>
              </a:rPr>
              <a:t> </a:t>
            </a:r>
            <a:r>
              <a:rPr lang="de-DE" sz="750" dirty="0" smtClean="0">
                <a:solidFill>
                  <a:srgbClr val="00B050"/>
                </a:solidFill>
              </a:rPr>
              <a:t>2</a:t>
            </a:r>
          </a:p>
          <a:p>
            <a:r>
              <a:rPr lang="en-GB" sz="750" dirty="0" smtClean="0">
                <a:solidFill>
                  <a:srgbClr val="00B050"/>
                </a:solidFill>
              </a:rPr>
              <a:t>10011001</a:t>
            </a:r>
            <a:endParaRPr lang="en-GB" sz="750" dirty="0">
              <a:solidFill>
                <a:srgbClr val="00B050"/>
              </a:solidFill>
            </a:endParaRPr>
          </a:p>
        </p:txBody>
      </p:sp>
      <p:sp>
        <p:nvSpPr>
          <p:cNvPr id="71" name="Textfeld 70"/>
          <p:cNvSpPr txBox="1"/>
          <p:nvPr/>
        </p:nvSpPr>
        <p:spPr>
          <a:xfrm>
            <a:off x="7380312" y="5698123"/>
            <a:ext cx="61206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" dirty="0" smtClean="0">
                <a:solidFill>
                  <a:schemeClr val="accent2"/>
                </a:solidFill>
              </a:rPr>
              <a:t> </a:t>
            </a:r>
            <a:r>
              <a:rPr lang="de-DE" sz="750" dirty="0">
                <a:solidFill>
                  <a:schemeClr val="accent2"/>
                </a:solidFill>
              </a:rPr>
              <a:t>Anrufer</a:t>
            </a:r>
            <a:r>
              <a:rPr lang="de-DE" sz="750" dirty="0">
                <a:solidFill>
                  <a:srgbClr val="FF0000"/>
                </a:solidFill>
              </a:rPr>
              <a:t> </a:t>
            </a:r>
            <a:r>
              <a:rPr lang="de-DE" sz="750" dirty="0" smtClean="0">
                <a:solidFill>
                  <a:schemeClr val="accent2"/>
                </a:solidFill>
              </a:rPr>
              <a:t>3</a:t>
            </a:r>
          </a:p>
          <a:p>
            <a:r>
              <a:rPr lang="en-GB" sz="750" dirty="0" smtClean="0">
                <a:solidFill>
                  <a:schemeClr val="accent2"/>
                </a:solidFill>
              </a:rPr>
              <a:t>10101011</a:t>
            </a:r>
            <a:endParaRPr lang="en-GB" sz="750" dirty="0">
              <a:solidFill>
                <a:schemeClr val="accent2"/>
              </a:solidFill>
            </a:endParaRPr>
          </a:p>
        </p:txBody>
      </p:sp>
      <p:sp>
        <p:nvSpPr>
          <p:cNvPr id="72" name="Textfeld 71"/>
          <p:cNvSpPr txBox="1"/>
          <p:nvPr/>
        </p:nvSpPr>
        <p:spPr>
          <a:xfrm>
            <a:off x="6876256" y="5698123"/>
            <a:ext cx="61330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750" dirty="0" smtClean="0">
                <a:solidFill>
                  <a:schemeClr val="accent1"/>
                </a:solidFill>
              </a:rPr>
              <a:t> </a:t>
            </a:r>
            <a:r>
              <a:rPr lang="de-DE" sz="750" dirty="0">
                <a:solidFill>
                  <a:schemeClr val="accent1"/>
                </a:solidFill>
              </a:rPr>
              <a:t>Anrufer </a:t>
            </a:r>
            <a:r>
              <a:rPr lang="de-DE" sz="750" dirty="0" smtClean="0">
                <a:solidFill>
                  <a:schemeClr val="accent1"/>
                </a:solidFill>
              </a:rPr>
              <a:t>4</a:t>
            </a:r>
          </a:p>
          <a:p>
            <a:r>
              <a:rPr lang="en-GB" sz="750" dirty="0" smtClean="0">
                <a:solidFill>
                  <a:schemeClr val="accent1"/>
                </a:solidFill>
              </a:rPr>
              <a:t>11110001</a:t>
            </a:r>
            <a:endParaRPr lang="en-GB" sz="750" dirty="0">
              <a:solidFill>
                <a:schemeClr val="accent1"/>
              </a:solidFill>
            </a:endParaRPr>
          </a:p>
        </p:txBody>
      </p:sp>
      <p:sp>
        <p:nvSpPr>
          <p:cNvPr id="2049" name="Geschweifte Klammer rechts 2048"/>
          <p:cNvSpPr/>
          <p:nvPr/>
        </p:nvSpPr>
        <p:spPr>
          <a:xfrm rot="5400000">
            <a:off x="7786496" y="5085184"/>
            <a:ext cx="195744" cy="1872208"/>
          </a:xfrm>
          <a:prstGeom prst="rightBrace">
            <a:avLst>
              <a:gd name="adj1" fmla="val 8333"/>
              <a:gd name="adj2" fmla="val 4974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53" name="Textfeld 2052"/>
          <p:cNvSpPr txBox="1"/>
          <p:nvPr/>
        </p:nvSpPr>
        <p:spPr>
          <a:xfrm>
            <a:off x="6948264" y="6093296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 smtClean="0"/>
              <a:t>Dies sind jeweils 1 Abtastpunkt von den 4 Teilnehmern (Anrufer)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12009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/>
          </a:bodyPr>
          <a:lstStyle/>
          <a:p>
            <a:r>
              <a:rPr lang="de-DE" sz="3600" b="1" u="sng" dirty="0" smtClean="0">
                <a:solidFill>
                  <a:srgbClr val="0070C0"/>
                </a:solidFill>
              </a:rPr>
              <a:t>Warum nur 30 Nutzer bei 32 Zeitschlitzen?</a:t>
            </a:r>
            <a:endParaRPr lang="de-DE" sz="3600" b="1" u="sng" dirty="0">
              <a:solidFill>
                <a:srgbClr val="0070C0"/>
              </a:solidFill>
            </a:endParaRPr>
          </a:p>
        </p:txBody>
      </p:sp>
      <p:pic>
        <p:nvPicPr>
          <p:cNvPr id="3074" name="Picture 2" descr="C:\Users\RDF\Pictures\Pcm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9" y="1556792"/>
            <a:ext cx="8960817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4355976" y="1546919"/>
            <a:ext cx="7761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/>
              <a:t>(Frame)</a:t>
            </a:r>
            <a:endParaRPr lang="de-DE" sz="1400" b="1" dirty="0"/>
          </a:p>
        </p:txBody>
      </p:sp>
      <p:cxnSp>
        <p:nvCxnSpPr>
          <p:cNvPr id="7" name="Gerade Verbindung mit Pfeil 6"/>
          <p:cNvCxnSpPr>
            <a:stCxn id="5" idx="2"/>
          </p:cNvCxnSpPr>
          <p:nvPr/>
        </p:nvCxnSpPr>
        <p:spPr>
          <a:xfrm flipH="1">
            <a:off x="4471946" y="1854696"/>
            <a:ext cx="272118" cy="42217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mit Pfeil 8"/>
          <p:cNvCxnSpPr/>
          <p:nvPr/>
        </p:nvCxnSpPr>
        <p:spPr>
          <a:xfrm>
            <a:off x="4744064" y="1854696"/>
            <a:ext cx="382020" cy="42217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683568" y="4653136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Zeitschlitz 16 (die linken 4 Bit </a:t>
            </a:r>
            <a:r>
              <a:rPr lang="de-DE" dirty="0" smtClean="0">
                <a:sym typeface="Wingdings" pitchFamily="2" charset="2"/>
              </a:rPr>
              <a:t> </a:t>
            </a:r>
            <a:r>
              <a:rPr lang="de-DE" dirty="0" err="1" smtClean="0">
                <a:sym typeface="Wingdings" pitchFamily="2" charset="2"/>
              </a:rPr>
              <a:t>Tln</a:t>
            </a:r>
            <a:r>
              <a:rPr lang="de-DE" dirty="0" smtClean="0">
                <a:sym typeface="Wingdings" pitchFamily="2" charset="2"/>
              </a:rPr>
              <a:t>. 1 -15; die rechten 4 BitTln.17-31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683568" y="508518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Zeitschlitz 0 ist für </a:t>
            </a:r>
            <a:r>
              <a:rPr lang="de-DE" dirty="0"/>
              <a:t>Gerätekonfiguration über </a:t>
            </a:r>
            <a:r>
              <a:rPr lang="de-DE" dirty="0" smtClean="0"/>
              <a:t>Remote-Verbindung, Alarmsignalisierung und Synchronisierung zuständig.</a:t>
            </a:r>
            <a:endParaRPr lang="en-US" dirty="0"/>
          </a:p>
        </p:txBody>
      </p:sp>
      <p:sp>
        <p:nvSpPr>
          <p:cNvPr id="14" name="Textfeld 13"/>
          <p:cNvSpPr txBox="1"/>
          <p:nvPr/>
        </p:nvSpPr>
        <p:spPr>
          <a:xfrm>
            <a:off x="7524328" y="3582888"/>
            <a:ext cx="13681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Zeitschlitz:</a:t>
            </a:r>
          </a:p>
          <a:p>
            <a:r>
              <a:rPr lang="de-DE" sz="1400" smtClean="0"/>
              <a:t>gemultiplexte </a:t>
            </a:r>
            <a:r>
              <a:rPr lang="de-DE" sz="1400" dirty="0" smtClean="0"/>
              <a:t>Teilnehmer</a:t>
            </a:r>
            <a:endParaRPr lang="de-DE" sz="1400" dirty="0"/>
          </a:p>
        </p:txBody>
      </p:sp>
      <p:cxnSp>
        <p:nvCxnSpPr>
          <p:cNvPr id="16" name="Gerade Verbindung mit Pfeil 15"/>
          <p:cNvCxnSpPr/>
          <p:nvPr/>
        </p:nvCxnSpPr>
        <p:spPr>
          <a:xfrm flipH="1" flipV="1">
            <a:off x="6516216" y="2985542"/>
            <a:ext cx="1008112" cy="597346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 flipH="1" flipV="1">
            <a:off x="7308304" y="2985542"/>
            <a:ext cx="720080" cy="597346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/>
          <p:nvPr/>
        </p:nvCxnSpPr>
        <p:spPr>
          <a:xfrm flipV="1">
            <a:off x="8532440" y="2985542"/>
            <a:ext cx="72008" cy="597346"/>
          </a:xfrm>
          <a:prstGeom prst="straightConnector1">
            <a:avLst/>
          </a:prstGeom>
          <a:ln w="254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478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2339752" y="3933056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pic>
        <p:nvPicPr>
          <p:cNvPr id="2051" name="Picture 3" descr="C:\Users\RDF\Pictures\MultiplexebenenPD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910" y="1124744"/>
            <a:ext cx="6770172" cy="252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467544" y="476672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Nachteile des PDH </a:t>
            </a:r>
            <a:endParaRPr lang="de-DE" sz="32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467544" y="3861048"/>
            <a:ext cx="813690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Nachteile für immer größer werdende Nachfrage: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Je höher in die Ebene </a:t>
            </a:r>
            <a:r>
              <a:rPr lang="de-DE" dirty="0" err="1" smtClean="0"/>
              <a:t>gemultiplext</a:t>
            </a:r>
            <a:r>
              <a:rPr lang="de-DE" dirty="0" smtClean="0"/>
              <a:t> wird, desto mehr muss </a:t>
            </a:r>
            <a:r>
              <a:rPr lang="de-DE" dirty="0" err="1" smtClean="0"/>
              <a:t>demultiplext</a:t>
            </a:r>
            <a:r>
              <a:rPr lang="de-DE" dirty="0" smtClean="0"/>
              <a:t> werden um  bestimmte Teilnehmer </a:t>
            </a:r>
            <a:r>
              <a:rPr lang="de-DE" dirty="0" err="1" smtClean="0"/>
              <a:t>herauszufiltrieren</a:t>
            </a:r>
            <a:r>
              <a:rPr lang="de-DE" dirty="0" smtClean="0"/>
              <a:t>.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PDH ist für höhere Übertragungsraten ungeeignet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Übergang von ANSI- zum ETSI-System und umgekehrt muss auf die Basisrate </a:t>
            </a:r>
            <a:r>
              <a:rPr lang="de-DE" dirty="0" err="1" smtClean="0"/>
              <a:t>demultiplext</a:t>
            </a:r>
            <a:r>
              <a:rPr lang="de-DE" dirty="0" smtClean="0"/>
              <a:t> werden um auf das eigene PDH-System zu multiplexen.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Datensignale mit der gleichen Sollgeschwindigkeit, die von </a:t>
            </a:r>
            <a:r>
              <a:rPr lang="de-DE" dirty="0"/>
              <a:t>unterschiedlichen Quellen kommen, </a:t>
            </a:r>
            <a:r>
              <a:rPr lang="de-DE" dirty="0" smtClean="0"/>
              <a:t>unterscheiden sich um ein Bruchteil  von d. nominalen </a:t>
            </a:r>
            <a:r>
              <a:rPr lang="de-DE" dirty="0"/>
              <a:t>Bitrate </a:t>
            </a:r>
            <a:r>
              <a:rPr lang="de-DE" dirty="0" smtClean="0"/>
              <a:t>Deshalb nennt man diese Technik </a:t>
            </a:r>
            <a:r>
              <a:rPr lang="de-DE" dirty="0" err="1" smtClean="0"/>
              <a:t>plesiochron</a:t>
            </a:r>
            <a:r>
              <a:rPr lang="de-DE" dirty="0" smtClean="0"/>
              <a:t> (quasi-synchron).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030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SDH vereint ANSI und ETSI</a:t>
            </a:r>
            <a:br>
              <a:rPr lang="de-DE" dirty="0" smtClean="0"/>
            </a:br>
            <a:r>
              <a:rPr lang="de-DE" sz="1600" dirty="0" smtClean="0"/>
              <a:t>ITU-T (</a:t>
            </a:r>
            <a:r>
              <a:rPr lang="de-DE" sz="1600" dirty="0"/>
              <a:t>G.707, G.783, G.803)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465428" y="2502991"/>
            <a:ext cx="8357160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de-DE" dirty="0" smtClean="0"/>
              <a:t>Durch SDH entsteht ein einheitliches System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Reservierung für Management (OAM) bei der Übertragung deutlich weniger als PDH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Keine Bitfüllung mehr nötig 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Ein Kanal aus höheren Multiplexebenen kann einfach herausgenommen</a:t>
            </a:r>
          </a:p>
          <a:p>
            <a:r>
              <a:rPr lang="de-DE" dirty="0" smtClean="0"/>
              <a:t>     und hinzugefügt werden.</a:t>
            </a:r>
          </a:p>
          <a:p>
            <a:pPr marL="285750" indent="-285750">
              <a:buFontTx/>
              <a:buChar char="-"/>
            </a:pPr>
            <a:r>
              <a:rPr lang="de-DE" dirty="0" smtClean="0"/>
              <a:t>Mehrere Dienste (z.B. IP, Telefon, Remote,) können Übertragen werden </a:t>
            </a:r>
          </a:p>
          <a:p>
            <a:pPr>
              <a:tabLst>
                <a:tab pos="268288" algn="l"/>
              </a:tabLst>
            </a:pPr>
            <a:r>
              <a:rPr lang="de-DE" dirty="0"/>
              <a:t>	</a:t>
            </a:r>
            <a:r>
              <a:rPr lang="de-DE" dirty="0" smtClean="0"/>
              <a:t>(dementsprechend wird eine geringere größere reserviert.</a:t>
            </a:r>
            <a:endParaRPr lang="de-DE" dirty="0"/>
          </a:p>
          <a:p>
            <a:pPr>
              <a:tabLst>
                <a:tab pos="268288" algn="l"/>
              </a:tabLst>
            </a:pPr>
            <a:r>
              <a:rPr lang="de-DE" dirty="0" smtClean="0"/>
              <a:t>-	Es hat einen Zentralen Taktgeber (Master </a:t>
            </a:r>
            <a:r>
              <a:rPr lang="de-DE" dirty="0" err="1" smtClean="0"/>
              <a:t>Clock</a:t>
            </a:r>
            <a:r>
              <a:rPr lang="de-DE" dirty="0" smtClean="0"/>
              <a:t>).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1043608" y="1844824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Welche Vorteile gegenüber PDH?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9123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/>
              <a:t>SDH Multiplexebenen und Übertragungsgeschwindigkeiten</a:t>
            </a:r>
            <a:endParaRPr lang="de-DE" dirty="0"/>
          </a:p>
        </p:txBody>
      </p:sp>
      <p:sp>
        <p:nvSpPr>
          <p:cNvPr id="7" name="Abgerundetes Rechteck 6"/>
          <p:cNvSpPr/>
          <p:nvPr/>
        </p:nvSpPr>
        <p:spPr>
          <a:xfrm>
            <a:off x="388670" y="2528900"/>
            <a:ext cx="3427734" cy="36004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STM – 4 </a:t>
            </a:r>
            <a:r>
              <a:rPr lang="de-DE" dirty="0"/>
              <a:t>= 622,08 </a:t>
            </a:r>
            <a:r>
              <a:rPr lang="de-DE" dirty="0" err="1"/>
              <a:t>Mbit</a:t>
            </a:r>
            <a:r>
              <a:rPr lang="de-DE" dirty="0"/>
              <a:t>/s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Abgerundetes Rechteck 7"/>
              <p:cNvSpPr/>
              <p:nvPr/>
            </p:nvSpPr>
            <p:spPr>
              <a:xfrm>
                <a:off x="4572000" y="2204864"/>
                <a:ext cx="3441466" cy="360040"/>
              </a:xfrm>
              <a:prstGeom prst="round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 smtClean="0"/>
                  <a:t>STM </a:t>
                </a:r>
                <a:r>
                  <a:rPr lang="de-DE" dirty="0"/>
                  <a:t>–</a:t>
                </a:r>
                <a:r>
                  <a:rPr lang="de-DE" dirty="0" smtClean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de-DE" b="0" i="1" smtClean="0">
                            <a:latin typeface="Cambria Math"/>
                          </a:rPr>
                          <m:t>4 </m:t>
                        </m:r>
                      </m:e>
                      <m:sup>
                        <m:r>
                          <a:rPr lang="de-DE" b="0" i="1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de-DE" dirty="0" smtClean="0"/>
                  <a:t> = 155,52 </a:t>
                </a:r>
                <a:r>
                  <a:rPr lang="de-DE" dirty="0" err="1" smtClean="0"/>
                  <a:t>Mbit</a:t>
                </a:r>
                <a:r>
                  <a:rPr lang="de-DE" dirty="0" smtClean="0"/>
                  <a:t>/s *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de-DE" i="1">
                            <a:latin typeface="Cambria Math"/>
                          </a:rPr>
                        </m:ctrlPr>
                      </m:sSupPr>
                      <m:e>
                        <m:r>
                          <a:rPr lang="de-DE" i="1">
                            <a:latin typeface="Cambria Math"/>
                          </a:rPr>
                          <m:t>4 </m:t>
                        </m:r>
                      </m:e>
                      <m:sup>
                        <m:r>
                          <a:rPr lang="de-DE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8" name="Abgerundetes Rechtec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204864"/>
                <a:ext cx="3441466" cy="360040"/>
              </a:xfrm>
              <a:prstGeom prst="round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bgerundetes Rechteck 8"/>
          <p:cNvSpPr/>
          <p:nvPr/>
        </p:nvSpPr>
        <p:spPr>
          <a:xfrm>
            <a:off x="395536" y="1844824"/>
            <a:ext cx="3427734" cy="3600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1703388" algn="l"/>
                <a:tab pos="2149475" algn="l"/>
              </a:tabLst>
            </a:pPr>
            <a:r>
              <a:rPr lang="de-DE" dirty="0" smtClean="0"/>
              <a:t>STM – 1 = 155,52 </a:t>
            </a:r>
            <a:r>
              <a:rPr lang="de-DE" dirty="0" err="1" smtClean="0"/>
              <a:t>Mbit</a:t>
            </a:r>
            <a:r>
              <a:rPr lang="de-DE" dirty="0" smtClean="0"/>
              <a:t> / s</a:t>
            </a:r>
            <a:endParaRPr lang="de-DE" dirty="0"/>
          </a:p>
        </p:txBody>
      </p:sp>
      <p:sp>
        <p:nvSpPr>
          <p:cNvPr id="10" name="Abgerundetes Rechteck 9"/>
          <p:cNvSpPr/>
          <p:nvPr/>
        </p:nvSpPr>
        <p:spPr>
          <a:xfrm>
            <a:off x="388670" y="3212976"/>
            <a:ext cx="3441466" cy="3600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STM – </a:t>
            </a:r>
            <a:r>
              <a:rPr lang="de-DE" dirty="0" smtClean="0"/>
              <a:t>16 </a:t>
            </a:r>
            <a:r>
              <a:rPr lang="de-DE" dirty="0"/>
              <a:t>= 2.488,32 </a:t>
            </a:r>
            <a:r>
              <a:rPr lang="de-DE" dirty="0" err="1"/>
              <a:t>Mbit</a:t>
            </a:r>
            <a:r>
              <a:rPr lang="de-DE" dirty="0"/>
              <a:t>/s</a:t>
            </a:r>
          </a:p>
        </p:txBody>
      </p:sp>
      <p:sp>
        <p:nvSpPr>
          <p:cNvPr id="11" name="Geschweifte Klammer rechts 10"/>
          <p:cNvSpPr/>
          <p:nvPr/>
        </p:nvSpPr>
        <p:spPr>
          <a:xfrm>
            <a:off x="3823270" y="1844824"/>
            <a:ext cx="604714" cy="17281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4716016" y="2780928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Standgeschwindigkeit beim SDH.</a:t>
            </a:r>
          </a:p>
          <a:p>
            <a:r>
              <a:rPr lang="de-DE" dirty="0" smtClean="0"/>
              <a:t>Ab STM-4 wird nur mit LWL übertragen.</a:t>
            </a:r>
            <a:endParaRPr lang="de-DE" dirty="0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95536" y="4005063"/>
            <a:ext cx="6320247" cy="267765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2400" dirty="0">
                <a:solidFill>
                  <a:schemeClr val="accent1"/>
                </a:solidFill>
                <a:cs typeface="Arial" charset="0"/>
              </a:rPr>
              <a:t>ETSI		ANSI		Multiplexing Level</a:t>
            </a:r>
            <a:endParaRPr lang="en-GB" sz="2400" dirty="0">
              <a:cs typeface="Arial" charset="0"/>
            </a:endParaRPr>
          </a:p>
          <a:p>
            <a:pPr algn="l"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2400" dirty="0">
                <a:cs typeface="Arial" charset="0"/>
              </a:rPr>
              <a:t>	</a:t>
            </a:r>
          </a:p>
          <a:p>
            <a:pPr algn="l"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2400" dirty="0">
                <a:cs typeface="Arial" charset="0"/>
              </a:rPr>
              <a:t>64Kbit/s	64Kbit/s	     Level 0	</a:t>
            </a:r>
          </a:p>
          <a:p>
            <a:pPr algn="l"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2400" dirty="0">
                <a:cs typeface="Arial" charset="0"/>
              </a:rPr>
              <a:t>2Mbit/s	1.5Mbit/s	     Level 1	</a:t>
            </a:r>
          </a:p>
          <a:p>
            <a:pPr algn="l"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2400" i="1" dirty="0">
                <a:solidFill>
                  <a:srgbClr val="F91727"/>
                </a:solidFill>
                <a:cs typeface="Arial" charset="0"/>
              </a:rPr>
              <a:t>8Mbit/s</a:t>
            </a:r>
            <a:r>
              <a:rPr lang="en-GB" sz="2400" dirty="0">
                <a:cs typeface="Arial" charset="0"/>
              </a:rPr>
              <a:t>	6Mbit/s	     Level 2	</a:t>
            </a:r>
          </a:p>
          <a:p>
            <a:pPr algn="l"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2400" dirty="0">
                <a:cs typeface="Arial" charset="0"/>
              </a:rPr>
              <a:t>34Mbit/s	45Mbit/s	     Level 3	</a:t>
            </a:r>
          </a:p>
          <a:p>
            <a:pPr algn="l">
              <a:spcBef>
                <a:spcPct val="0"/>
              </a:spcBef>
              <a:spcAft>
                <a:spcPct val="0"/>
              </a:spcAft>
              <a:buClrTx/>
            </a:pPr>
            <a:r>
              <a:rPr lang="en-GB" sz="2400" dirty="0">
                <a:cs typeface="Arial" charset="0"/>
              </a:rPr>
              <a:t>140Mbit/s	140Mbit/s	     Level 4</a:t>
            </a:r>
            <a:r>
              <a:rPr lang="en-GB" sz="2400" b="1" dirty="0">
                <a:latin typeface="Rotis Sans Serif for Nokia" pitchFamily="34" charset="0"/>
              </a:rPr>
              <a:t>	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7092280" y="4743727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Leider wird in SDH 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die 8 </a:t>
            </a:r>
            <a:r>
              <a:rPr lang="de-DE" dirty="0" err="1" smtClean="0">
                <a:solidFill>
                  <a:srgbClr val="FF0000"/>
                </a:solidFill>
              </a:rPr>
              <a:t>Mbit</a:t>
            </a:r>
            <a:r>
              <a:rPr lang="de-DE" dirty="0" smtClean="0">
                <a:solidFill>
                  <a:srgbClr val="FF0000"/>
                </a:solidFill>
              </a:rPr>
              <a:t> / s nicht definiert.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6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okia Siemens Networks template_FOR INTERNAL USE">
  <a:themeElements>
    <a:clrScheme name="Nokia Siemens Networks template_FOR INTERNAL USE 2">
      <a:dk1>
        <a:srgbClr val="000000"/>
      </a:dk1>
      <a:lt1>
        <a:srgbClr val="FFFFFF"/>
      </a:lt1>
      <a:dk2>
        <a:srgbClr val="999999"/>
      </a:dk2>
      <a:lt2>
        <a:srgbClr val="666666"/>
      </a:lt2>
      <a:accent1>
        <a:srgbClr val="FFCC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E2AA"/>
      </a:accent5>
      <a:accent6>
        <a:srgbClr val="E78A00"/>
      </a:accent6>
      <a:hlink>
        <a:srgbClr val="660066"/>
      </a:hlink>
      <a:folHlink>
        <a:srgbClr val="999999"/>
      </a:folHlink>
    </a:clrScheme>
    <a:fontScheme name="Nokia Siemens Networks template_FOR INTERNAL US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rgbClr val="00CC99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rot="10800000" vert="eaVert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762000" rtl="0" eaLnBrk="0" fontAlgn="base" latinLnBrk="0" hangingPunct="0">
          <a:lnSpc>
            <a:spcPct val="100000"/>
          </a:lnSpc>
          <a:spcBef>
            <a:spcPct val="15000"/>
          </a:spcBef>
          <a:spcAft>
            <a:spcPct val="15000"/>
          </a:spcAft>
          <a:buClr>
            <a:schemeClr val="accent1"/>
          </a:buClr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2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rgbClr val="00CC99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rot="10800000" vert="eaVert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762000" rtl="0" eaLnBrk="0" fontAlgn="base" latinLnBrk="0" hangingPunct="0">
          <a:lnSpc>
            <a:spcPct val="100000"/>
          </a:lnSpc>
          <a:spcBef>
            <a:spcPct val="15000"/>
          </a:spcBef>
          <a:spcAft>
            <a:spcPct val="15000"/>
          </a:spcAft>
          <a:buClr>
            <a:schemeClr val="accent1"/>
          </a:buClr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okia Siemens Networks template_FOR INTERNAL USE 1">
        <a:dk1>
          <a:srgbClr val="000000"/>
        </a:dk1>
        <a:lt1>
          <a:srgbClr val="FFFFFF"/>
        </a:lt1>
        <a:dk2>
          <a:srgbClr val="999999"/>
        </a:dk2>
        <a:lt2>
          <a:srgbClr val="FFFFFF"/>
        </a:lt2>
        <a:accent1>
          <a:srgbClr val="FFCC00"/>
        </a:accent1>
        <a:accent2>
          <a:srgbClr val="FF9900"/>
        </a:accent2>
        <a:accent3>
          <a:srgbClr val="CACACA"/>
        </a:accent3>
        <a:accent4>
          <a:srgbClr val="DADADA"/>
        </a:accent4>
        <a:accent5>
          <a:srgbClr val="FFE2AA"/>
        </a:accent5>
        <a:accent6>
          <a:srgbClr val="E78A00"/>
        </a:accent6>
        <a:hlink>
          <a:srgbClr val="660066"/>
        </a:hlink>
        <a:folHlink>
          <a:srgbClr val="66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kia Siemens Networks template_FOR INTERNAL USE 2">
        <a:dk1>
          <a:srgbClr val="000000"/>
        </a:dk1>
        <a:lt1>
          <a:srgbClr val="FFFFFF"/>
        </a:lt1>
        <a:dk2>
          <a:srgbClr val="999999"/>
        </a:dk2>
        <a:lt2>
          <a:srgbClr val="666666"/>
        </a:lt2>
        <a:accent1>
          <a:srgbClr val="FFCC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00"/>
        </a:accent6>
        <a:hlink>
          <a:srgbClr val="660066"/>
        </a:hlink>
        <a:folHlink>
          <a:srgbClr val="99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924</Words>
  <Application>Microsoft Office PowerPoint</Application>
  <PresentationFormat>Bildschirmpräsentation (4:3)</PresentationFormat>
  <Paragraphs>295</Paragraphs>
  <Slides>16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19" baseType="lpstr">
      <vt:lpstr>Larissa</vt:lpstr>
      <vt:lpstr>Nokia Siemens Networks template_FOR INTERNAL USE</vt:lpstr>
      <vt:lpstr>Image</vt:lpstr>
      <vt:lpstr>SDH-Technologie</vt:lpstr>
      <vt:lpstr>PowerPoint-Präsentation</vt:lpstr>
      <vt:lpstr>Entstehungsgeschichte von SDH</vt:lpstr>
      <vt:lpstr>PowerPoint-Präsentation</vt:lpstr>
      <vt:lpstr>PowerPoint-Präsentation</vt:lpstr>
      <vt:lpstr>Warum nur 30 Nutzer bei 32 Zeitschlitzen?</vt:lpstr>
      <vt:lpstr>PowerPoint-Präsentation</vt:lpstr>
      <vt:lpstr>SDH vereint ANSI und ETSI ITU-T (G.707, G.783, G.803)</vt:lpstr>
      <vt:lpstr>SDH Multiplexebenen und Übertragungsgeschwindigkeiten</vt:lpstr>
      <vt:lpstr>PowerPoint-Präsentation</vt:lpstr>
      <vt:lpstr>Aufbau eines STM-1 Rahmens</vt:lpstr>
      <vt:lpstr>PowerPoint-Präsentation</vt:lpstr>
      <vt:lpstr>PowerPoint-Präsentation</vt:lpstr>
      <vt:lpstr>Netzelemente (NE) der SDH</vt:lpstr>
      <vt:lpstr>NG-SDH</vt:lpstr>
      <vt:lpstr>Quellen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SDH-Technologie</dc:title>
  <dc:creator>Admin</dc:creator>
  <cp:lastModifiedBy>Admin</cp:lastModifiedBy>
  <cp:revision>105</cp:revision>
  <dcterms:created xsi:type="dcterms:W3CDTF">2011-05-22T12:36:52Z</dcterms:created>
  <dcterms:modified xsi:type="dcterms:W3CDTF">2011-06-30T21:22:27Z</dcterms:modified>
</cp:coreProperties>
</file>